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notesMasterIdLst>
    <p:notesMasterId r:id="rId4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743200" y="1463040"/>
            <a:ext cx="3657600" cy="18288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Shape 1"/>
          <p:cNvSpPr/>
          <p:nvPr/>
        </p:nvSpPr>
        <p:spPr>
          <a:xfrm>
            <a:off x="2743200" y="3200400"/>
            <a:ext cx="3657600" cy="18288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4" name="Text 2"/>
          <p:cNvSpPr/>
          <p:nvPr/>
        </p:nvSpPr>
        <p:spPr>
          <a:xfrm>
            <a:off x="0" y="15544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FININVERSE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0" y="2194560"/>
            <a:ext cx="9144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Pre-seed capital for the AI³ economy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0" y="269748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 I  |  $10M Target  |  20 Startups by Q1 2027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0" y="32918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Davide D’Aprile  |  davide@drdaprile.com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0" y="457200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 |  For Accredited Investors Only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 Terms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structure, LP-friendly alignment</a:t>
            </a:r>
            <a:endParaRPr lang="en-US" sz="10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960120"/>
          <a:ext cx="8138160" cy="914400"/>
        </p:xfrm>
        <a:graphic>
          <a:graphicData uri="http://schemas.openxmlformats.org/drawingml/2006/table">
            <a:tbl>
              <a:tblPr/>
              <a:tblGrid>
                <a:gridCol w="2743200"/>
                <a:gridCol w="539496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Term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Value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Entity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Delaware Limited Partnership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Management fee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2% committed (yr 1–5), 2% invested (yr 6+)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Carried interest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20% net profits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Hurdle rate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8% preferred return (compounded annually)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Catch-up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100% to GP until 20/80 split achieved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Clawback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Fund life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 years (+ 2 x 1-year extensions)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Waterfall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European (whole-fund)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Minimum LP commitment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$250,000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502920" y="3977640"/>
            <a:ext cx="8138160" cy="640080"/>
          </a:xfrm>
          <a:prstGeom prst="roundRect">
            <a:avLst>
              <a:gd name="adj" fmla="val 11429"/>
            </a:avLst>
          </a:prstGeom>
          <a:solidFill>
            <a:srgbClr val="152238"/>
          </a:solidFill>
          <a:ln/>
        </p:spPr>
      </p:sp>
      <p:sp>
        <p:nvSpPr>
          <p:cNvPr id="8" name="Text 5"/>
          <p:cNvSpPr/>
          <p:nvPr/>
        </p:nvSpPr>
        <p:spPr>
          <a:xfrm>
            <a:off x="685800" y="40233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8% hurdle</a:t>
            </a:r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 rare in VC (more common in PE) — a deliberate choice to align GP incentives with LP outcomes. GP receives no carry until ALL LP capital is returned and preferred return satisfied.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Risk Factors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Honest assessment, grounded in industry data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91440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Context: </a:t>
            </a:r>
            <a:pPr indent="0" marL="0">
              <a:buNone/>
            </a:pPr>
            <a:r>
              <a:rPr lang="en-US" sz="800" i="1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 of VC financings fail to return 1x (Correlation Ventures, 21K+ deals). 75% of VC-backed startups never return cash (Ghosh/HBS). 62/100 VC funds failed to exceed public market returns after fees (Kauffman Foundation).</a:t>
            </a:r>
            <a:endParaRPr lang="en-US" sz="800" dirty="0"/>
          </a:p>
        </p:txBody>
      </p:sp>
      <p:graphicFrame>
        <p:nvGraphicFramePr>
          <p:cNvPr id="1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463040"/>
          <a:ext cx="8138160" cy="914400"/>
        </p:xfrm>
        <a:graphic>
          <a:graphicData uri="http://schemas.openxmlformats.org/drawingml/2006/table">
            <a:tbl>
              <a:tblPr/>
              <a:tblGrid>
                <a:gridCol w="1371600"/>
                <a:gridCol w="2743200"/>
                <a:gridCol w="4023360"/>
              </a:tblGrid>
              <a:tr h="2560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Risk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Industry Reality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Fininverse Mitigation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Startup failure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65% total loss rate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Diversification (20 co.) + AI³ savings reduce burn 30–85%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Illiquidity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Median exit 5–7 years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10-year fund term + K2Yield interim returns (~$2.5M)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Key person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Single point of failure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LPA provisions + Foundation advisory support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Regulatory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Multi-jurisdiction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Delaware LP, compliant structure, SEC exempt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Concentration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Power law: 4% of deals drive returns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Max 10% per company, sector diversification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Series A gap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Only 15.4% graduate in 2 years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Ecosystem support + Foundation fundraising infrastructure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Traction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960120"/>
          <a:ext cx="8138160" cy="914400"/>
        </p:xfrm>
        <a:graphic>
          <a:graphicData uri="http://schemas.openxmlformats.org/drawingml/2006/table">
            <a:tbl>
              <a:tblPr/>
              <a:tblGrid>
                <a:gridCol w="5943600"/>
                <a:gridCol w="2194560"/>
              </a:tblGrid>
              <a:tr h="2560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Milestone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Status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Foundation established (ETS, Italy)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✅ Complete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 venture archetypes defined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✅ Complete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 commercial products named (ai3.studio, Kerubim, Itabyrium)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✅ Complete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ai3.studio (The Origin) Phase 1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✅ Complete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Kerubim (The Shield) Phase 2 build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🔄 In progress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Itabyrium (The Foundation) spec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✅ Complete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Nexi Protocol Stack formalized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✅ Complete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Sovereignty-stack research (5 papers)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✅ Complete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FNP team: 6 across 3 continents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✅ Operational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First external validation: OV Post-Web alignment confirmed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✅ Complete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502920" y="4160520"/>
            <a:ext cx="8138160" cy="457200"/>
          </a:xfrm>
          <a:prstGeom prst="roundRect">
            <a:avLst>
              <a:gd name="adj" fmla="val 12000"/>
            </a:avLst>
          </a:prstGeom>
          <a:solidFill>
            <a:srgbClr val="152238"/>
          </a:solidFill>
          <a:ln/>
        </p:spPr>
      </p:sp>
      <p:sp>
        <p:nvSpPr>
          <p:cNvPr id="7" name="Text 4"/>
          <p:cNvSpPr/>
          <p:nvPr/>
        </p:nvSpPr>
        <p:spPr>
          <a:xfrm>
            <a:off x="685800" y="416052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 use case: </a:t>
            </a:r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Kerubim will verify ai3.studio’s smart contracts — ecosystem validation from day one.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Roadmap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 deployment timeline</a:t>
            </a:r>
            <a:endParaRPr lang="en-US" sz="1000" dirty="0"/>
          </a:p>
        </p:txBody>
      </p:sp>
      <p:graphicFrame>
        <p:nvGraphicFramePr>
          <p:cNvPr id="1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005840"/>
          <a:ext cx="8138160" cy="914400"/>
        </p:xfrm>
        <a:graphic>
          <a:graphicData uri="http://schemas.openxmlformats.org/drawingml/2006/table">
            <a:tbl>
              <a:tblPr/>
              <a:tblGrid>
                <a:gridCol w="1463040"/>
                <a:gridCol w="1463040"/>
                <a:gridCol w="2743200"/>
                <a:gridCol w="246888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Phase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Timeline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Fund Activity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Ecosystem Context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First close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Q2 2026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$5M minimum, begin deployment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7A8FA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Genesis Cohort launches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Deployment Q1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Q2–Q3 2026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 startups funded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7A8FA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Nexi 1–3 coming online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Deployment Q2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Q4 2026 – Q1 2027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 more startups funded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7A8FA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Nexi 4–5 coming online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Portfolio support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2027–2028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Follow-on reserves, Series A prep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7A8FA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Full ecosystem operational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Harvest period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2028–2032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Exit management, distributions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7A8FA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AI³ Dividend fully compounding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Wind-down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2033–2035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Final exits, liquidating distributions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7A8FA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Fund II/III deploying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Ask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914400"/>
            <a:ext cx="8138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$10M Fund I — deploying into 20 pre-seed startups by Q1 2027</a:t>
            </a:r>
            <a:endParaRPr lang="en-US" sz="1200" dirty="0"/>
          </a:p>
        </p:txBody>
      </p:sp>
      <p:graphicFrame>
        <p:nvGraphicFramePr>
          <p:cNvPr id="1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325880"/>
          <a:ext cx="8138160" cy="914400"/>
        </p:xfrm>
        <a:graphic>
          <a:graphicData uri="http://schemas.openxmlformats.org/drawingml/2006/table">
            <a:tbl>
              <a:tblPr/>
              <a:tblGrid>
                <a:gridCol w="1371600"/>
                <a:gridCol w="1188720"/>
                <a:gridCol w="5577840"/>
              </a:tblGrid>
              <a:tr h="2560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LP Tier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Minimum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Benefits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Anchor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$2M+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Advisory input, co-invest rights, LPAC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Lead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$1M+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Co-invest rights, quarterly calls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Standard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$250K+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Quarterly reports, LP meetings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502920" y="251460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of Funds</a:t>
            </a:r>
            <a:endParaRPr lang="en-US" sz="1000" dirty="0"/>
          </a:p>
        </p:txBody>
      </p:sp>
      <p:graphicFrame>
        <p:nvGraphicFramePr>
          <p:cNvPr id="29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2788920"/>
          <a:ext cx="457200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1280160"/>
                <a:gridCol w="1645920"/>
              </a:tblGrid>
              <a:tr h="2286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Category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Amount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Purpose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Startup deployment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$8,000,000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 pre-seed investments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K2Yield reserve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$2,000,000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Yield generation on reserve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Operations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Via mgmt fee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Fund admin, team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9" name="Shape 5"/>
          <p:cNvSpPr/>
          <p:nvPr/>
        </p:nvSpPr>
        <p:spPr>
          <a:xfrm>
            <a:off x="5303520" y="2514600"/>
            <a:ext cx="3337560" cy="1828800"/>
          </a:xfrm>
          <a:prstGeom prst="roundRect">
            <a:avLst>
              <a:gd name="adj" fmla="val 4000"/>
            </a:avLst>
          </a:prstGeom>
          <a:solidFill>
            <a:srgbClr val="152238"/>
          </a:solidFill>
          <a:ln/>
        </p:spPr>
      </p:sp>
      <p:sp>
        <p:nvSpPr>
          <p:cNvPr id="10" name="Text 6"/>
          <p:cNvSpPr/>
          <p:nvPr/>
        </p:nvSpPr>
        <p:spPr>
          <a:xfrm>
            <a:off x="5486400" y="2606040"/>
            <a:ext cx="2971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Davide D’Aprile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486400" y="2907792"/>
            <a:ext cx="1371600" cy="18288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12" name="Text 8"/>
          <p:cNvSpPr/>
          <p:nvPr/>
        </p:nvSpPr>
        <p:spPr>
          <a:xfrm>
            <a:off x="5486400" y="2999232"/>
            <a:ext cx="2971800" cy="1234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Phoenix, Arizona (US) | Rome (Italy)
</a:t>
            </a:r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US: +1 (480) 999-0059
</a:t>
            </a:r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IT: +39 329 136 6741
</a:t>
            </a:r>
            <a:pPr indent="0" marL="0">
              <a:buNone/>
            </a:pPr>
            <a:r>
              <a:rPr lang="en-US" sz="9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davide@drdaprile.com
</a:t>
            </a:r>
            <a:pPr indent="0" marL="0">
              <a:buNone/>
            </a:pPr>
            <a:r>
              <a:rPr lang="en-US" sz="9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fucinanexus.foundation</a:t>
            </a:r>
            <a:endParaRPr lang="en-US" sz="900" dirty="0"/>
          </a:p>
        </p:txBody>
      </p:sp>
      <p:sp>
        <p:nvSpPr>
          <p:cNvPr id="13" name="Text 9"/>
          <p:cNvSpPr/>
          <p:nvPr/>
        </p:nvSpPr>
        <p:spPr>
          <a:xfrm>
            <a:off x="0" y="46634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Fininverse — Pre-seed capital powered by the AI³ Dividend.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743200" y="1828800"/>
            <a:ext cx="3657600" cy="18288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Shape 1"/>
          <p:cNvSpPr/>
          <p:nvPr/>
        </p:nvSpPr>
        <p:spPr>
          <a:xfrm>
            <a:off x="2743200" y="3200400"/>
            <a:ext cx="3657600" cy="18288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4" name="Text 2"/>
          <p:cNvSpPr/>
          <p:nvPr/>
        </p:nvSpPr>
        <p:spPr>
          <a:xfrm>
            <a:off x="0" y="1920240"/>
            <a:ext cx="91440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APPENDIX A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0" y="260604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Shield Deep-Dive — Kerubim, the flagship portfolio company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A1: The Problem — Smart Contract Exploits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$3B+ lost annually to smart contract exploits</a:t>
            </a:r>
            <a:endParaRPr lang="en-US" sz="1000" dirty="0"/>
          </a:p>
        </p:txBody>
      </p:sp>
      <p:graphicFrame>
        <p:nvGraphicFramePr>
          <p:cNvPr id="1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005840"/>
          <a:ext cx="8138160" cy="914400"/>
        </p:xfrm>
        <a:graphic>
          <a:graphicData uri="http://schemas.openxmlformats.org/drawingml/2006/table">
            <a:tbl>
              <a:tblPr/>
              <a:tblGrid>
                <a:gridCol w="1097280"/>
                <a:gridCol w="3657600"/>
                <a:gridCol w="338328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Year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Major Exploits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Root Cause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2024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Euler, Curve, Multichain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Logic bugs, reentrancy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2025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[Continued pattern]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Same preventable vulnerabilities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502920" y="2103120"/>
            <a:ext cx="8138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Formal verification could prevent these — but it’s inaccessible.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502920" y="251460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state:</a:t>
            </a:r>
            <a:endParaRPr lang="en-US" sz="1000" dirty="0"/>
          </a:p>
        </p:txBody>
      </p:sp>
      <p:sp>
        <p:nvSpPr>
          <p:cNvPr id="9" name="Shape 6"/>
          <p:cNvSpPr/>
          <p:nvPr/>
        </p:nvSpPr>
        <p:spPr>
          <a:xfrm>
            <a:off x="502920" y="2834640"/>
            <a:ext cx="8138160" cy="502920"/>
          </a:xfrm>
          <a:prstGeom prst="roundRect">
            <a:avLst>
              <a:gd name="adj" fmla="val 10909"/>
            </a:avLst>
          </a:prstGeom>
          <a:solidFill>
            <a:srgbClr val="152238"/>
          </a:solidFill>
          <a:ln/>
        </p:spPr>
      </p:sp>
      <p:sp>
        <p:nvSpPr>
          <p:cNvPr id="10" name="Text 7"/>
          <p:cNvSpPr/>
          <p:nvPr/>
        </p:nvSpPr>
        <p:spPr>
          <a:xfrm>
            <a:off x="685800" y="2834640"/>
            <a:ext cx="7772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 PhD-level expertise  </a:t>
            </a:r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Requires specialized mathematicians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502920" y="3429000"/>
            <a:ext cx="8138160" cy="502920"/>
          </a:xfrm>
          <a:prstGeom prst="roundRect">
            <a:avLst>
              <a:gd name="adj" fmla="val 10909"/>
            </a:avLst>
          </a:prstGeom>
          <a:solidFill>
            <a:srgbClr val="152238"/>
          </a:solidFill>
          <a:ln/>
        </p:spPr>
      </p:sp>
      <p:sp>
        <p:nvSpPr>
          <p:cNvPr id="12" name="Text 9"/>
          <p:cNvSpPr/>
          <p:nvPr/>
        </p:nvSpPr>
        <p:spPr>
          <a:xfrm>
            <a:off x="685800" y="3429000"/>
            <a:ext cx="7772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 Months of manual work  </a:t>
            </a:r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Specification writing is painstaking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502920" y="4023360"/>
            <a:ext cx="8138160" cy="502920"/>
          </a:xfrm>
          <a:prstGeom prst="roundRect">
            <a:avLst>
              <a:gd name="adj" fmla="val 10909"/>
            </a:avLst>
          </a:prstGeom>
          <a:solidFill>
            <a:srgbClr val="152238"/>
          </a:solidFill>
          <a:ln/>
        </p:spPr>
      </p:sp>
      <p:sp>
        <p:nvSpPr>
          <p:cNvPr id="14" name="Text 11"/>
          <p:cNvSpPr/>
          <p:nvPr/>
        </p:nvSpPr>
        <p:spPr>
          <a:xfrm>
            <a:off x="685800" y="4023360"/>
            <a:ext cx="7772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 $500K+ cost  </a:t>
            </a:r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For comprehensive coverage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A2: Enter AI Agents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Autonomous agents are entering production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502920" y="1005840"/>
            <a:ext cx="3840480" cy="1828800"/>
          </a:xfrm>
          <a:prstGeom prst="roundRect">
            <a:avLst>
              <a:gd name="adj" fmla="val 4000"/>
            </a:avLst>
          </a:prstGeom>
          <a:solidFill>
            <a:srgbClr val="152238"/>
          </a:solidFill>
          <a:ln/>
        </p:spPr>
      </p:sp>
      <p:sp>
        <p:nvSpPr>
          <p:cNvPr id="7" name="Text 5"/>
          <p:cNvSpPr/>
          <p:nvPr/>
        </p:nvSpPr>
        <p:spPr>
          <a:xfrm>
            <a:off x="685800" y="1078992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Agents in Production: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85800" y="1417320"/>
            <a:ext cx="3474720" cy="1188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 Trading bots managing millions
</a:t>
            </a:r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 AI assistants with tool access
</a:t>
            </a:r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 Multi-agent systems coordinating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4800600" y="1005840"/>
            <a:ext cx="3840480" cy="1828800"/>
          </a:xfrm>
          <a:prstGeom prst="roundRect">
            <a:avLst>
              <a:gd name="adj" fmla="val 4000"/>
            </a:avLst>
          </a:prstGeom>
          <a:solidFill>
            <a:srgbClr val="152238"/>
          </a:solidFill>
          <a:ln/>
        </p:spPr>
      </p:sp>
      <p:sp>
        <p:nvSpPr>
          <p:cNvPr id="10" name="Text 8"/>
          <p:cNvSpPr/>
          <p:nvPr/>
        </p:nvSpPr>
        <p:spPr>
          <a:xfrm>
            <a:off x="4983480" y="1078992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Zero Mathematical Safety Guarantees.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983480" y="1417320"/>
            <a:ext cx="3474720" cy="1188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proofs that:
</a:t>
            </a:r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 Agent stays within bounds
</a:t>
            </a:r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 Kill switches actually work
</a:t>
            </a:r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 Multi-agent protocols don’t fail catastrophically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A3: Our Solution — Kerubim (The Shield)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AI-powered formal verification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1371600" y="1005840"/>
            <a:ext cx="6400800" cy="548640"/>
          </a:xfrm>
          <a:prstGeom prst="roundRect">
            <a:avLst>
              <a:gd name="adj" fmla="val 10000"/>
            </a:avLst>
          </a:prstGeom>
          <a:solidFill>
            <a:srgbClr val="152238"/>
          </a:solidFill>
          <a:ln/>
        </p:spPr>
      </p:sp>
      <p:sp>
        <p:nvSpPr>
          <p:cNvPr id="7" name="Text 5"/>
          <p:cNvSpPr/>
          <p:nvPr/>
        </p:nvSpPr>
        <p:spPr>
          <a:xfrm>
            <a:off x="1554480" y="1005840"/>
            <a:ext cx="6035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Developer writes code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114800" y="155448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1371600" y="1783080"/>
            <a:ext cx="6400800" cy="548640"/>
          </a:xfrm>
          <a:prstGeom prst="roundRect">
            <a:avLst>
              <a:gd name="adj" fmla="val 10000"/>
            </a:avLst>
          </a:prstGeom>
          <a:solidFill>
            <a:srgbClr val="152238"/>
          </a:solidFill>
          <a:ln/>
        </p:spPr>
      </p:sp>
      <p:sp>
        <p:nvSpPr>
          <p:cNvPr id="10" name="Text 8"/>
          <p:cNvSpPr/>
          <p:nvPr/>
        </p:nvSpPr>
        <p:spPr>
          <a:xfrm>
            <a:off x="1554480" y="1783080"/>
            <a:ext cx="6035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analyzes + generates formal specs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114800" y="233172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1371600" y="2560320"/>
            <a:ext cx="6400800" cy="548640"/>
          </a:xfrm>
          <a:prstGeom prst="roundRect">
            <a:avLst>
              <a:gd name="adj" fmla="val 10000"/>
            </a:avLst>
          </a:prstGeom>
          <a:solidFill>
            <a:srgbClr val="152238"/>
          </a:solidFill>
          <a:ln/>
        </p:spPr>
      </p:sp>
      <p:sp>
        <p:nvSpPr>
          <p:cNvPr id="13" name="Text 11"/>
          <p:cNvSpPr/>
          <p:nvPr/>
        </p:nvSpPr>
        <p:spPr>
          <a:xfrm>
            <a:off x="1554480" y="2560320"/>
            <a:ext cx="6035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 PROVES properties mathematically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114800" y="3108960"/>
            <a:ext cx="914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1371600" y="3337560"/>
            <a:ext cx="6400800" cy="548640"/>
          </a:xfrm>
          <a:prstGeom prst="roundRect">
            <a:avLst>
              <a:gd name="adj" fmla="val 10000"/>
            </a:avLst>
          </a:prstGeom>
          <a:solidFill>
            <a:srgbClr val="152238"/>
          </a:solidFill>
          <a:ln/>
        </p:spPr>
      </p:sp>
      <p:sp>
        <p:nvSpPr>
          <p:cNvPr id="16" name="Text 14"/>
          <p:cNvSpPr/>
          <p:nvPr/>
        </p:nvSpPr>
        <p:spPr>
          <a:xfrm>
            <a:off x="1554480" y="3337560"/>
            <a:ext cx="6035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On-chain attestation (immutable proof)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02920" y="4160520"/>
            <a:ext cx="8138160" cy="457200"/>
          </a:xfrm>
          <a:prstGeom prst="roundRect">
            <a:avLst>
              <a:gd name="adj" fmla="val 12000"/>
            </a:avLst>
          </a:prstGeom>
          <a:solidFill>
            <a:srgbClr val="152238"/>
          </a:solidFill>
          <a:ln/>
        </p:spPr>
      </p:sp>
      <p:sp>
        <p:nvSpPr>
          <p:cNvPr id="18" name="Text 16"/>
          <p:cNvSpPr/>
          <p:nvPr/>
        </p:nvSpPr>
        <p:spPr>
          <a:xfrm>
            <a:off x="685800" y="416052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breakthrough: </a:t>
            </a:r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LLMs can now translate natural language (“this contract should never allow double-spending”) into mathematical specifications.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A4: How It Works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graphicFrame>
        <p:nvGraphicFramePr>
          <p:cNvPr id="2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005840"/>
          <a:ext cx="8138160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630936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Step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What Happens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1. Upload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Connect GitHub or paste code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2. AI Specs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Claude analyzes, suggests invariants with confidence scores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3. Review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Developer approves/modifies specs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4. Prove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Symbolic analysis mathematically verifies ALL states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5. Attest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On-chain proof + IPFS storage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502920" y="3291840"/>
            <a:ext cx="8138160" cy="457200"/>
          </a:xfrm>
          <a:prstGeom prst="roundRect">
            <a:avLst>
              <a:gd name="adj" fmla="val 12000"/>
            </a:avLst>
          </a:prstGeom>
          <a:solidFill>
            <a:srgbClr val="152238"/>
          </a:solidFill>
          <a:ln/>
        </p:spPr>
      </p:sp>
      <p:sp>
        <p:nvSpPr>
          <p:cNvPr id="7" name="Text 4"/>
          <p:cNvSpPr/>
          <p:nvPr/>
        </p:nvSpPr>
        <p:spPr>
          <a:xfrm>
            <a:off x="685800" y="329184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Counterexamples: </a:t>
            </a:r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verification fails, get concrete attack vectors.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Moment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2025–2030: The convergence window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960120"/>
            <a:ext cx="8138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 Florence 1450, three forces are converging: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502920" y="1371600"/>
            <a:ext cx="8138160" cy="640080"/>
          </a:xfrm>
          <a:prstGeom prst="roundRect">
            <a:avLst>
              <a:gd name="adj" fmla="val 11429"/>
            </a:avLst>
          </a:prstGeom>
          <a:solidFill>
            <a:srgbClr val="152238"/>
          </a:solidFill>
          <a:ln/>
        </p:spPr>
      </p:sp>
      <p:sp>
        <p:nvSpPr>
          <p:cNvPr id="8" name="Text 6"/>
          <p:cNvSpPr/>
          <p:nvPr/>
        </p:nvSpPr>
        <p:spPr>
          <a:xfrm>
            <a:off x="685800" y="141732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→ </a:t>
            </a:r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coordination costs to zero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502920" y="2148840"/>
            <a:ext cx="8138160" cy="640080"/>
          </a:xfrm>
          <a:prstGeom prst="roundRect">
            <a:avLst>
              <a:gd name="adj" fmla="val 11429"/>
            </a:avLst>
          </a:prstGeom>
          <a:solidFill>
            <a:srgbClr val="152238"/>
          </a:solidFill>
          <a:ln/>
        </p:spPr>
      </p:sp>
      <p:sp>
        <p:nvSpPr>
          <p:cNvPr id="10" name="Text 8"/>
          <p:cNvSpPr/>
          <p:nvPr/>
        </p:nvSpPr>
        <p:spPr>
          <a:xfrm>
            <a:off x="685800" y="21945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Blockchain → </a:t>
            </a:r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trust costs to zero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502920" y="2926080"/>
            <a:ext cx="8138160" cy="640080"/>
          </a:xfrm>
          <a:prstGeom prst="roundRect">
            <a:avLst>
              <a:gd name="adj" fmla="val 11429"/>
            </a:avLst>
          </a:prstGeom>
          <a:solidFill>
            <a:srgbClr val="152238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297180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consciousness → </a:t>
            </a:r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demand for sovereign alternatives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502920" y="3794760"/>
            <a:ext cx="8138160" cy="777240"/>
          </a:xfrm>
          <a:prstGeom prst="roundRect">
            <a:avLst>
              <a:gd name="adj" fmla="val 9412"/>
            </a:avLst>
          </a:prstGeom>
          <a:solidFill>
            <a:srgbClr val="152238"/>
          </a:solidFill>
          <a:ln/>
        </p:spPr>
      </p:sp>
      <p:sp>
        <p:nvSpPr>
          <p:cNvPr id="14" name="Text 12"/>
          <p:cNvSpPr/>
          <p:nvPr/>
        </p:nvSpPr>
        <p:spPr>
          <a:xfrm>
            <a:off x="685800" y="3840480"/>
            <a:ext cx="77724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creates AI³ ventures</a:t>
            </a:r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startups natively built on AI + blockchain that operate at a fraction of traditional costs.
</a:t>
            </a:r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infrastructure built now determines the next century. Fininverse funds the ventures that build it.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A5: Agent Safety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Formal proofs for AI agent behavior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502920" y="1005840"/>
            <a:ext cx="4572000" cy="2011680"/>
          </a:xfrm>
          <a:prstGeom prst="roundRect">
            <a:avLst>
              <a:gd name="adj" fmla="val 3636"/>
            </a:avLst>
          </a:prstGeom>
          <a:solidFill>
            <a:srgbClr val="152238"/>
          </a:solidFill>
          <a:ln/>
        </p:spPr>
      </p:sp>
      <p:sp>
        <p:nvSpPr>
          <p:cNvPr id="7" name="Text 5"/>
          <p:cNvSpPr/>
          <p:nvPr/>
        </p:nvSpPr>
        <p:spPr>
          <a:xfrm>
            <a:off x="685800" y="1078992"/>
            <a:ext cx="4206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 POLICY: Treasury Manager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685800" y="1417320"/>
            <a:ext cx="420624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├─ withdrawal_amount &lt;= treasury * 0.10
</a:t>
            </a:r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├─ daily_transactions &lt;= 50
</a:t>
            </a:r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├─ recipient IN approved_addresses
</a:t>
            </a:r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└─ NEVER interact with unverified contracts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5303520" y="1005840"/>
            <a:ext cx="3337560" cy="502920"/>
          </a:xfrm>
          <a:prstGeom prst="roundRect">
            <a:avLst>
              <a:gd name="adj" fmla="val 10909"/>
            </a:avLst>
          </a:prstGeom>
          <a:solidFill>
            <a:srgbClr val="152238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0" y="1005840"/>
            <a:ext cx="2971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PROVE: </a:t>
            </a:r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 CANNOT violate bounds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5303520" y="1645920"/>
            <a:ext cx="3337560" cy="502920"/>
          </a:xfrm>
          <a:prstGeom prst="roundRect">
            <a:avLst>
              <a:gd name="adj" fmla="val 10909"/>
            </a:avLst>
          </a:prstGeom>
          <a:solidFill>
            <a:srgbClr val="152238"/>
          </a:solidFill>
          <a:ln/>
        </p:spPr>
      </p:sp>
      <p:sp>
        <p:nvSpPr>
          <p:cNvPr id="12" name="Text 10"/>
          <p:cNvSpPr/>
          <p:nvPr/>
        </p:nvSpPr>
        <p:spPr>
          <a:xfrm>
            <a:off x="5486400" y="1645920"/>
            <a:ext cx="2971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PROVE: </a:t>
            </a:r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Kill switch stops ALL actions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5303520" y="2286000"/>
            <a:ext cx="3337560" cy="502920"/>
          </a:xfrm>
          <a:prstGeom prst="roundRect">
            <a:avLst>
              <a:gd name="adj" fmla="val 10909"/>
            </a:avLst>
          </a:prstGeom>
          <a:solidFill>
            <a:srgbClr val="152238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0" y="2286000"/>
            <a:ext cx="2971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PROVE: </a:t>
            </a:r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Rate limits cannot be bypassed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A6: Technical Architecture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Shape 3"/>
          <p:cNvSpPr/>
          <p:nvPr/>
        </p:nvSpPr>
        <p:spPr>
          <a:xfrm>
            <a:off x="914400" y="1005840"/>
            <a:ext cx="7315200" cy="457200"/>
          </a:xfrm>
          <a:prstGeom prst="roundRect">
            <a:avLst>
              <a:gd name="adj" fmla="val 12000"/>
            </a:avLst>
          </a:prstGeom>
          <a:solidFill>
            <a:srgbClr val="1B3A5C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00584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KERUBIM (THE SHIELD)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914400" y="1645920"/>
            <a:ext cx="2286000" cy="822960"/>
          </a:xfrm>
          <a:prstGeom prst="roundRect">
            <a:avLst>
              <a:gd name="adj" fmla="val 6667"/>
            </a:avLst>
          </a:prstGeom>
          <a:solidFill>
            <a:srgbClr val="152238"/>
          </a:solidFill>
          <a:ln/>
        </p:spPr>
      </p:sp>
      <p:sp>
        <p:nvSpPr>
          <p:cNvPr id="8" name="Text 6"/>
          <p:cNvSpPr/>
          <p:nvPr/>
        </p:nvSpPr>
        <p:spPr>
          <a:xfrm>
            <a:off x="914400" y="169164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Claude LLM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914400" y="2057400"/>
            <a:ext cx="2286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(AI Specs)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3383280" y="1645920"/>
            <a:ext cx="2286000" cy="822960"/>
          </a:xfrm>
          <a:prstGeom prst="roundRect">
            <a:avLst>
              <a:gd name="adj" fmla="val 6667"/>
            </a:avLst>
          </a:prstGeom>
          <a:solidFill>
            <a:srgbClr val="152238"/>
          </a:solidFill>
          <a:ln/>
        </p:spPr>
      </p:sp>
      <p:sp>
        <p:nvSpPr>
          <p:cNvPr id="11" name="Text 9"/>
          <p:cNvSpPr/>
          <p:nvPr/>
        </p:nvSpPr>
        <p:spPr>
          <a:xfrm>
            <a:off x="3383280" y="169164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Verification Engine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3383280" y="2057400"/>
            <a:ext cx="2286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(Symbolic Analysis)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5852160" y="1645920"/>
            <a:ext cx="2377440" cy="822960"/>
          </a:xfrm>
          <a:prstGeom prst="roundRect">
            <a:avLst>
              <a:gd name="adj" fmla="val 6667"/>
            </a:avLst>
          </a:prstGeom>
          <a:solidFill>
            <a:srgbClr val="152238"/>
          </a:solidFill>
          <a:ln/>
        </p:spPr>
      </p:sp>
      <p:sp>
        <p:nvSpPr>
          <p:cNvPr id="14" name="Text 12"/>
          <p:cNvSpPr/>
          <p:nvPr/>
        </p:nvSpPr>
        <p:spPr>
          <a:xfrm>
            <a:off x="5852160" y="1691640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Chain Attestation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5852160" y="2057400"/>
            <a:ext cx="2377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(On-chain Proofs)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914400" y="2651760"/>
            <a:ext cx="7315200" cy="457200"/>
          </a:xfrm>
          <a:prstGeom prst="roundRect">
            <a:avLst>
              <a:gd name="adj" fmla="val 12000"/>
            </a:avLst>
          </a:prstGeom>
          <a:solidFill>
            <a:srgbClr val="111F33"/>
          </a:solidFill>
          <a:ln/>
        </p:spPr>
      </p:sp>
      <p:sp>
        <p:nvSpPr>
          <p:cNvPr id="17" name="Text 15"/>
          <p:cNvSpPr/>
          <p:nvPr/>
        </p:nvSpPr>
        <p:spPr>
          <a:xfrm>
            <a:off x="914400" y="265176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Solidity  |  Rust/Solana  |  Move/Aptos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502920" y="3383280"/>
            <a:ext cx="8138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Open-source core</a:t>
            </a:r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verification engine Apache 2.0</a:t>
            </a:r>
            <a:endParaRPr lang="en-US" sz="1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A7: Shield Market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graphicFrame>
        <p:nvGraphicFramePr>
          <p:cNvPr id="2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005840"/>
          <a:ext cx="8138160" cy="914400"/>
        </p:xfrm>
        <a:graphic>
          <a:graphicData uri="http://schemas.openxmlformats.org/drawingml/2006/table">
            <a:tbl>
              <a:tblPr/>
              <a:tblGrid>
                <a:gridCol w="2286000"/>
                <a:gridCol w="1828800"/>
                <a:gridCol w="402336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Size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Kerubim Opportunity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Smart contract auditing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$1B+ annually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Formal verification premium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AI safety tooling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Emerging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First-mover in agent proofs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CI/CD security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$5B+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Continuous verification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502920" y="2560320"/>
            <a:ext cx="8138160" cy="502920"/>
          </a:xfrm>
          <a:prstGeom prst="roundRect">
            <a:avLst>
              <a:gd name="adj" fmla="val 10909"/>
            </a:avLst>
          </a:prstGeom>
          <a:solidFill>
            <a:srgbClr val="152238"/>
          </a:solidFill>
          <a:ln/>
        </p:spPr>
      </p:sp>
      <p:sp>
        <p:nvSpPr>
          <p:cNvPr id="7" name="Text 4"/>
          <p:cNvSpPr/>
          <p:nvPr/>
        </p:nvSpPr>
        <p:spPr>
          <a:xfrm>
            <a:off x="685800" y="2560320"/>
            <a:ext cx="7772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Adjacent: </a:t>
            </a:r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Insurance (verification reduces premiums), compliance (provable security)</a:t>
            </a:r>
            <a:endParaRPr lang="en-US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A8: Shield Business Model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Open-source + premium services</a:t>
            </a:r>
            <a:endParaRPr lang="en-US" sz="1000" dirty="0"/>
          </a:p>
        </p:txBody>
      </p:sp>
      <p:graphicFrame>
        <p:nvGraphicFramePr>
          <p:cNvPr id="2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005840"/>
          <a:ext cx="8138160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630936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Tier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Offering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Free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Verification engine, standard templates, CLI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Pro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AI specification generation, CI/CD, dashboard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Enterprise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Custom verification, SLA, dedicated support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502920" y="2560320"/>
            <a:ext cx="8138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Revenue: </a:t>
            </a:r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SaaS subscriptions + verification services</a:t>
            </a:r>
            <a:endParaRPr lang="en-US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A9: The Forge Ecosystem — 7 Nexi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Nexi — interconnected infrastructure built by Fucina Nexus Foundation</a:t>
            </a:r>
            <a:endParaRPr lang="en-US" sz="1000" dirty="0"/>
          </a:p>
        </p:txBody>
      </p:sp>
      <p:graphicFrame>
        <p:nvGraphicFramePr>
          <p:cNvPr id="2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005840"/>
          <a:ext cx="8138160" cy="914400"/>
        </p:xfrm>
        <a:graphic>
          <a:graphicData uri="http://schemas.openxmlformats.org/drawingml/2006/table">
            <a:tbl>
              <a:tblPr/>
              <a:tblGrid>
                <a:gridCol w="2560320"/>
                <a:gridCol w="3657600"/>
                <a:gridCol w="1920240"/>
              </a:tblGrid>
              <a:tr h="2560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Nexus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Purpose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Timeline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1. Venture Creation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companies in days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2026 Q1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2. Trust &amp; Privacy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Prove without exposing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2026 Q2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3. Resource Allocation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Merit-based funding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2026 Q2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4. Value Exchange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Gatekeeperless payments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2026 Q3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5. Financial Support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Sustainable treasuries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2026 Q4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 Autonomous Governance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Progressive DAO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2027 Q1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7. Autonomous Agents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AI as citizens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2027 Q2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502920" y="3474720"/>
            <a:ext cx="8138160" cy="457200"/>
          </a:xfrm>
          <a:prstGeom prst="roundRect">
            <a:avLst>
              <a:gd name="adj" fmla="val 12000"/>
            </a:avLst>
          </a:prstGeom>
          <a:solidFill>
            <a:srgbClr val="152238"/>
          </a:solidFill>
          <a:ln/>
        </p:spPr>
      </p:sp>
      <p:sp>
        <p:nvSpPr>
          <p:cNvPr id="8" name="Text 5"/>
          <p:cNvSpPr/>
          <p:nvPr/>
        </p:nvSpPr>
        <p:spPr>
          <a:xfrm>
            <a:off x="685800" y="347472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Kerubim enables Nexi 2, 6, and 7.</a:t>
            </a:r>
            <a:endParaRPr lang="en-US" sz="1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A10: FNP Team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868680"/>
            <a:ext cx="8138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Board of Directors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502920" y="1188720"/>
            <a:ext cx="2697480" cy="1371600"/>
          </a:xfrm>
          <a:prstGeom prst="roundRect">
            <a:avLst>
              <a:gd name="adj" fmla="val 4000"/>
            </a:avLst>
          </a:prstGeom>
          <a:solidFill>
            <a:srgbClr val="152238"/>
          </a:solidFill>
          <a:ln/>
        </p:spPr>
      </p:sp>
      <p:sp>
        <p:nvSpPr>
          <p:cNvPr id="7" name="Text 5"/>
          <p:cNvSpPr/>
          <p:nvPr/>
        </p:nvSpPr>
        <p:spPr>
          <a:xfrm>
            <a:off x="594360" y="1234440"/>
            <a:ext cx="2514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Davide D’Aprile (DD)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594360" y="1444752"/>
            <a:ext cx="2514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President | Founder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94360" y="1664208"/>
            <a:ext cx="25146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Ex-Director at Dubai Holding ($68M projects)</a:t>
            </a:r>
            <a:endParaRPr lang="en-US" sz="700" dirty="0"/>
          </a:p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25+ years in Tech &amp; Management</a:t>
            </a:r>
            <a:endParaRPr lang="en-US" sz="700" dirty="0"/>
          </a:p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Co-Founder, Kerubim (The Shield)</a:t>
            </a:r>
            <a:endParaRPr lang="en-US" sz="700" dirty="0"/>
          </a:p>
        </p:txBody>
      </p:sp>
      <p:sp>
        <p:nvSpPr>
          <p:cNvPr id="10" name="Shape 8"/>
          <p:cNvSpPr/>
          <p:nvPr/>
        </p:nvSpPr>
        <p:spPr>
          <a:xfrm>
            <a:off x="3383280" y="1188720"/>
            <a:ext cx="2697480" cy="1371600"/>
          </a:xfrm>
          <a:prstGeom prst="roundRect">
            <a:avLst>
              <a:gd name="adj" fmla="val 4000"/>
            </a:avLst>
          </a:prstGeom>
          <a:solidFill>
            <a:srgbClr val="152238"/>
          </a:solidFill>
          <a:ln/>
        </p:spPr>
      </p:sp>
      <p:sp>
        <p:nvSpPr>
          <p:cNvPr id="11" name="Text 9"/>
          <p:cNvSpPr/>
          <p:nvPr/>
        </p:nvSpPr>
        <p:spPr>
          <a:xfrm>
            <a:off x="3474720" y="1234440"/>
            <a:ext cx="2514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Luigi M. Arena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3474720" y="1444752"/>
            <a:ext cx="2514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Advisor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3474720" y="1664208"/>
            <a:ext cx="25146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Lawyer and Startup Advisor</a:t>
            </a:r>
            <a:endParaRPr lang="en-US" sz="700" dirty="0"/>
          </a:p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CEO &amp; Founder of Slidinglife</a:t>
            </a:r>
            <a:endParaRPr lang="en-US" sz="700" dirty="0"/>
          </a:p>
        </p:txBody>
      </p:sp>
      <p:sp>
        <p:nvSpPr>
          <p:cNvPr id="14" name="Shape 12"/>
          <p:cNvSpPr/>
          <p:nvPr/>
        </p:nvSpPr>
        <p:spPr>
          <a:xfrm>
            <a:off x="6263640" y="1188720"/>
            <a:ext cx="2697480" cy="1371600"/>
          </a:xfrm>
          <a:prstGeom prst="roundRect">
            <a:avLst>
              <a:gd name="adj" fmla="val 4000"/>
            </a:avLst>
          </a:prstGeom>
          <a:solidFill>
            <a:srgbClr val="152238"/>
          </a:solidFill>
          <a:ln/>
        </p:spPr>
      </p:sp>
      <p:sp>
        <p:nvSpPr>
          <p:cNvPr id="15" name="Text 13"/>
          <p:cNvSpPr/>
          <p:nvPr/>
        </p:nvSpPr>
        <p:spPr>
          <a:xfrm>
            <a:off x="6355080" y="1234440"/>
            <a:ext cx="2514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Edoardo Calia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6355080" y="1444752"/>
            <a:ext cx="2514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Advisor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6355080" y="1664208"/>
            <a:ext cx="25146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CTO at LINKS Foundation</a:t>
            </a:r>
            <a:endParaRPr lang="en-US" sz="700" dirty="0"/>
          </a:p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PhD, Politecnico di Torino</a:t>
            </a:r>
            <a:endParaRPr lang="en-US" sz="700" dirty="0"/>
          </a:p>
        </p:txBody>
      </p:sp>
      <p:sp>
        <p:nvSpPr>
          <p:cNvPr id="18" name="Text 16"/>
          <p:cNvSpPr/>
          <p:nvPr/>
        </p:nvSpPr>
        <p:spPr>
          <a:xfrm>
            <a:off x="502920" y="2743200"/>
            <a:ext cx="8138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Executive Team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502920" y="3063240"/>
            <a:ext cx="2697480" cy="1005840"/>
          </a:xfrm>
          <a:prstGeom prst="roundRect">
            <a:avLst>
              <a:gd name="adj" fmla="val 5455"/>
            </a:avLst>
          </a:prstGeom>
          <a:solidFill>
            <a:srgbClr val="152238"/>
          </a:solidFill>
          <a:ln/>
        </p:spPr>
      </p:sp>
      <p:sp>
        <p:nvSpPr>
          <p:cNvPr id="20" name="Text 18"/>
          <p:cNvSpPr/>
          <p:nvPr/>
        </p:nvSpPr>
        <p:spPr>
          <a:xfrm>
            <a:off x="594360" y="3108960"/>
            <a:ext cx="2514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Thierry Demarre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594360" y="3319272"/>
            <a:ext cx="2514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Head of Operations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594360" y="3520440"/>
            <a:ext cx="25146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 and scaling high-growth startups</a:t>
            </a:r>
            <a:endParaRPr lang="en-US" sz="700" dirty="0"/>
          </a:p>
        </p:txBody>
      </p:sp>
      <p:sp>
        <p:nvSpPr>
          <p:cNvPr id="23" name="Shape 21"/>
          <p:cNvSpPr/>
          <p:nvPr/>
        </p:nvSpPr>
        <p:spPr>
          <a:xfrm>
            <a:off x="3383280" y="3063240"/>
            <a:ext cx="2697480" cy="1005840"/>
          </a:xfrm>
          <a:prstGeom prst="roundRect">
            <a:avLst>
              <a:gd name="adj" fmla="val 5455"/>
            </a:avLst>
          </a:prstGeom>
          <a:solidFill>
            <a:srgbClr val="152238"/>
          </a:solidFill>
          <a:ln/>
        </p:spPr>
      </p:sp>
      <p:sp>
        <p:nvSpPr>
          <p:cNvPr id="24" name="Text 22"/>
          <p:cNvSpPr/>
          <p:nvPr/>
        </p:nvSpPr>
        <p:spPr>
          <a:xfrm>
            <a:off x="3474720" y="3108960"/>
            <a:ext cx="2514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Ruben Soro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3474720" y="3319272"/>
            <a:ext cx="2514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Head of Blockchain | Co-Founder, Kerubim</a:t>
            </a:r>
            <a:endParaRPr lang="en-US" sz="800" dirty="0"/>
          </a:p>
        </p:txBody>
      </p:sp>
      <p:sp>
        <p:nvSpPr>
          <p:cNvPr id="26" name="Text 24"/>
          <p:cNvSpPr/>
          <p:nvPr/>
        </p:nvSpPr>
        <p:spPr>
          <a:xfrm>
            <a:off x="3474720" y="3520440"/>
            <a:ext cx="25146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Web3, smart contracts, DeFi protocols</a:t>
            </a:r>
            <a:endParaRPr lang="en-US" sz="700" dirty="0"/>
          </a:p>
        </p:txBody>
      </p:sp>
      <p:sp>
        <p:nvSpPr>
          <p:cNvPr id="27" name="Shape 25"/>
          <p:cNvSpPr/>
          <p:nvPr/>
        </p:nvSpPr>
        <p:spPr>
          <a:xfrm>
            <a:off x="6263640" y="3063240"/>
            <a:ext cx="2697480" cy="1005840"/>
          </a:xfrm>
          <a:prstGeom prst="roundRect">
            <a:avLst>
              <a:gd name="adj" fmla="val 5455"/>
            </a:avLst>
          </a:prstGeom>
          <a:solidFill>
            <a:srgbClr val="152238"/>
          </a:solidFill>
          <a:ln/>
        </p:spPr>
      </p:sp>
      <p:sp>
        <p:nvSpPr>
          <p:cNvPr id="28" name="Text 26"/>
          <p:cNvSpPr/>
          <p:nvPr/>
        </p:nvSpPr>
        <p:spPr>
          <a:xfrm>
            <a:off x="6355080" y="3108960"/>
            <a:ext cx="2514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Igor Lirussi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6355080" y="3319272"/>
            <a:ext cx="2514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Head of AI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6355080" y="3520440"/>
            <a:ext cx="25146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MSc CS, robotics &amp; CV researcher</a:t>
            </a:r>
            <a:endParaRPr lang="en-US" sz="7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A11: Why Us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Shape 3"/>
          <p:cNvSpPr/>
          <p:nvPr/>
        </p:nvSpPr>
        <p:spPr>
          <a:xfrm>
            <a:off x="502920" y="1005840"/>
            <a:ext cx="8138160" cy="731520"/>
          </a:xfrm>
          <a:prstGeom prst="roundRect">
            <a:avLst>
              <a:gd name="adj" fmla="val 10000"/>
            </a:avLst>
          </a:prstGeom>
          <a:solidFill>
            <a:srgbClr val="152238"/>
          </a:solidFill>
          <a:ln/>
        </p:spPr>
      </p:sp>
      <p:sp>
        <p:nvSpPr>
          <p:cNvPr id="6" name="Text 4"/>
          <p:cNvSpPr/>
          <p:nvPr/>
        </p:nvSpPr>
        <p:spPr>
          <a:xfrm>
            <a:off x="685800" y="1078992"/>
            <a:ext cx="7772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Mission-locked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685800" y="1371600"/>
            <a:ext cx="7772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ETS status prevents value extraction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502920" y="1874520"/>
            <a:ext cx="8138160" cy="731520"/>
          </a:xfrm>
          <a:prstGeom prst="roundRect">
            <a:avLst>
              <a:gd name="adj" fmla="val 10000"/>
            </a:avLst>
          </a:prstGeom>
          <a:solidFill>
            <a:srgbClr val="152238"/>
          </a:solidFill>
          <a:ln/>
        </p:spPr>
      </p:sp>
      <p:sp>
        <p:nvSpPr>
          <p:cNvPr id="9" name="Text 7"/>
          <p:cNvSpPr/>
          <p:nvPr/>
        </p:nvSpPr>
        <p:spPr>
          <a:xfrm>
            <a:off x="685800" y="1947672"/>
            <a:ext cx="7772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depth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85800" y="2240280"/>
            <a:ext cx="7772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Formal methods + AI + blockchain intersection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502920" y="2743200"/>
            <a:ext cx="8138160" cy="731520"/>
          </a:xfrm>
          <a:prstGeom prst="roundRect">
            <a:avLst>
              <a:gd name="adj" fmla="val 10000"/>
            </a:avLst>
          </a:prstGeom>
          <a:solidFill>
            <a:srgbClr val="152238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2816352"/>
            <a:ext cx="7772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Ecosystem aligned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85800" y="3108960"/>
            <a:ext cx="7772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Building infrastructure, not competing with users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02920" y="3611880"/>
            <a:ext cx="8138160" cy="731520"/>
          </a:xfrm>
          <a:prstGeom prst="roundRect">
            <a:avLst>
              <a:gd name="adj" fmla="val 10000"/>
            </a:avLst>
          </a:prstGeom>
          <a:solidFill>
            <a:srgbClr val="152238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3685032"/>
            <a:ext cx="7772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Proof of concept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85800" y="3977640"/>
            <a:ext cx="7772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Human-AI team already operational</a:t>
            </a:r>
            <a:endParaRPr lang="en-US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A12: AI³ Savings Over Fund Life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 savings vs traditional startup costs as Nexi come online</a:t>
            </a:r>
            <a:endParaRPr lang="en-US" sz="1000" dirty="0"/>
          </a:p>
        </p:txBody>
      </p:sp>
      <p:graphicFrame>
        <p:nvGraphicFramePr>
          <p:cNvPr id="2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005840"/>
          <a:ext cx="813816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1280160"/>
                <a:gridCol w="1097280"/>
                <a:gridCol w="4114800"/>
              </a:tblGrid>
              <a:tr h="29260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Fund Year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Nexi Available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Cost Savings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What Drives It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Year 1 (2026)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1–3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30–40%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Formation, compliance, fundraising infrastructure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Year 2 (2027)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4–5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50–60%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Payments, treasury; network procurement begins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Year 3–4 (2028–29)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6–7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65–75%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Full ecosystem; AI automation scales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Year 5–7 (2030–32)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All mature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75–80%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Cross-portfolio network effects; bulk rates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Year 8–10 (2033–35)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Fully compounding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80–85%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Alumni network; second-generation startups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502920" y="3200400"/>
            <a:ext cx="3840480" cy="914400"/>
          </a:xfrm>
          <a:prstGeom prst="roundRect">
            <a:avLst>
              <a:gd name="adj" fmla="val 8000"/>
            </a:avLst>
          </a:prstGeom>
          <a:solidFill>
            <a:srgbClr val="152238"/>
          </a:solidFill>
          <a:ln/>
        </p:spPr>
      </p:sp>
      <p:sp>
        <p:nvSpPr>
          <p:cNvPr id="8" name="Text 5"/>
          <p:cNvSpPr/>
          <p:nvPr/>
        </p:nvSpPr>
        <p:spPr>
          <a:xfrm>
            <a:off x="685800" y="3273552"/>
            <a:ext cx="34747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 Life Average: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685800" y="3493008"/>
            <a:ext cx="34747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~65%</a:t>
            </a:r>
            <a:endParaRPr lang="en-US" sz="3000" dirty="0"/>
          </a:p>
        </p:txBody>
      </p:sp>
      <p:sp>
        <p:nvSpPr>
          <p:cNvPr id="10" name="Text 7"/>
          <p:cNvSpPr/>
          <p:nvPr/>
        </p:nvSpPr>
        <p:spPr>
          <a:xfrm>
            <a:off x="685800" y="3913632"/>
            <a:ext cx="3474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reduction across all portfolio companies</a:t>
            </a:r>
            <a:endParaRPr lang="en-US" sz="800" dirty="0"/>
          </a:p>
        </p:txBody>
      </p:sp>
      <p:sp>
        <p:nvSpPr>
          <p:cNvPr id="11" name="Text 8"/>
          <p:cNvSpPr/>
          <p:nvPr/>
        </p:nvSpPr>
        <p:spPr>
          <a:xfrm>
            <a:off x="502920" y="4709160"/>
            <a:ext cx="8138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startup entering the ecosystem in Year 5 benefits immediately from the full 75–80% savings — cumulative per ecosystem maturity, not per startup.</a:t>
            </a:r>
            <a:endParaRPr lang="en-US" sz="7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A13: Long-Term Vision 2026–2035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 from 20 startups to 450+ across successive funds</a:t>
            </a:r>
            <a:endParaRPr lang="en-US" sz="1000" dirty="0"/>
          </a:p>
        </p:txBody>
      </p:sp>
      <p:graphicFrame>
        <p:nvGraphicFramePr>
          <p:cNvPr id="2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005840"/>
          <a:ext cx="8138160" cy="914400"/>
        </p:xfrm>
        <a:graphic>
          <a:graphicData uri="http://schemas.openxmlformats.org/drawingml/2006/table">
            <a:tbl>
              <a:tblPr/>
              <a:tblGrid>
                <a:gridCol w="1097280"/>
                <a:gridCol w="1188720"/>
                <a:gridCol w="1188720"/>
                <a:gridCol w="1097280"/>
                <a:gridCol w="356616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Fund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Period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Size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Startups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Focus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Fund I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2026–27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$10M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Prove the model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Fund II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2027–29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$50M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Scale deployment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Fund III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2029–32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$100M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150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Market leadership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Fund IV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2032–35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$150M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Ecosystem dominance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2026–2035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$310M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450+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502920" y="3108960"/>
            <a:ext cx="8138160" cy="594360"/>
          </a:xfrm>
          <a:prstGeom prst="roundRect">
            <a:avLst>
              <a:gd name="adj" fmla="val 9231"/>
            </a:avLst>
          </a:prstGeom>
          <a:solidFill>
            <a:srgbClr val="152238"/>
          </a:solidFill>
          <a:ln/>
        </p:spPr>
      </p:sp>
      <p:sp>
        <p:nvSpPr>
          <p:cNvPr id="8" name="Text 5"/>
          <p:cNvSpPr/>
          <p:nvPr/>
        </p:nvSpPr>
        <p:spPr>
          <a:xfrm>
            <a:off x="685800" y="3108960"/>
            <a:ext cx="77724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the portfolio grows, the AI³ Dividend compounds: more shared services, better AI deal selection, stronger alumni network, easier fundraising.</a:t>
            </a:r>
            <a:endParaRPr lang="en-US" sz="1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A14: Sources &amp; References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914400"/>
            <a:ext cx="81381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 Size Data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594360" y="1133856"/>
            <a:ext cx="8046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Statista. AI Market Forecast. 2025. $254.5B → $826.7B.</a:t>
            </a:r>
            <a:endParaRPr lang="en-US" sz="700" dirty="0"/>
          </a:p>
        </p:txBody>
      </p:sp>
      <p:sp>
        <p:nvSpPr>
          <p:cNvPr id="7" name="Text 5"/>
          <p:cNvSpPr/>
          <p:nvPr/>
        </p:nvSpPr>
        <p:spPr>
          <a:xfrm>
            <a:off x="594360" y="1298448"/>
            <a:ext cx="8046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Grand View Research. AI Market Size Report. 2025.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594360" y="1463040"/>
            <a:ext cx="8046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MarketsandMarkets. Blockchain Technology Market. 2025.</a:t>
            </a:r>
            <a:endParaRPr lang="en-US" sz="700" dirty="0"/>
          </a:p>
        </p:txBody>
      </p:sp>
      <p:sp>
        <p:nvSpPr>
          <p:cNvPr id="9" name="Text 7"/>
          <p:cNvSpPr/>
          <p:nvPr/>
        </p:nvSpPr>
        <p:spPr>
          <a:xfrm>
            <a:off x="594360" y="1627632"/>
            <a:ext cx="8046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Research and Markets. Blockchain AI Market. 2025.</a:t>
            </a:r>
            <a:endParaRPr lang="en-US" sz="700" dirty="0"/>
          </a:p>
        </p:txBody>
      </p:sp>
      <p:sp>
        <p:nvSpPr>
          <p:cNvPr id="10" name="Text 8"/>
          <p:cNvSpPr/>
          <p:nvPr/>
        </p:nvSpPr>
        <p:spPr>
          <a:xfrm>
            <a:off x="502920" y="1865376"/>
            <a:ext cx="81381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VC Success &amp; Failure Rates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594360" y="2084832"/>
            <a:ext cx="8046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Ghosh, S. (HBS). 75% of VC-backed startups never return cash. 2012.</a:t>
            </a:r>
            <a:endParaRPr lang="en-US" sz="700" dirty="0"/>
          </a:p>
        </p:txBody>
      </p:sp>
      <p:sp>
        <p:nvSpPr>
          <p:cNvPr id="12" name="Text 10"/>
          <p:cNvSpPr/>
          <p:nvPr/>
        </p:nvSpPr>
        <p:spPr>
          <a:xfrm>
            <a:off x="594360" y="2249424"/>
            <a:ext cx="8046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Coats, D. (Correlation Ventures). 65% of 21K+ financings fail to return 1x. 2021.</a:t>
            </a:r>
            <a:endParaRPr lang="en-US" sz="700" dirty="0"/>
          </a:p>
        </p:txBody>
      </p:sp>
      <p:sp>
        <p:nvSpPr>
          <p:cNvPr id="13" name="Text 11"/>
          <p:cNvSpPr/>
          <p:nvPr/>
        </p:nvSpPr>
        <p:spPr>
          <a:xfrm>
            <a:off x="594360" y="2414016"/>
            <a:ext cx="8046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Mulcahy et al. (Kauffman Foundation). 62/100 VC funds trail public markets. 2012.</a:t>
            </a:r>
            <a:endParaRPr lang="en-US" sz="700" dirty="0"/>
          </a:p>
        </p:txBody>
      </p:sp>
      <p:sp>
        <p:nvSpPr>
          <p:cNvPr id="14" name="Text 12"/>
          <p:cNvSpPr/>
          <p:nvPr/>
        </p:nvSpPr>
        <p:spPr>
          <a:xfrm>
            <a:off x="594360" y="2578608"/>
            <a:ext cx="8046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Crunchbase. Only 15.4% of seed startups raise Series A in 2 years. 2024.</a:t>
            </a:r>
            <a:endParaRPr lang="en-US" sz="700" dirty="0"/>
          </a:p>
        </p:txBody>
      </p:sp>
      <p:sp>
        <p:nvSpPr>
          <p:cNvPr id="15" name="Text 13"/>
          <p:cNvSpPr/>
          <p:nvPr/>
        </p:nvSpPr>
        <p:spPr>
          <a:xfrm>
            <a:off x="594360" y="2743200"/>
            <a:ext cx="8046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Carta. 62% of seed-funded startups shut down within 7 years. 2025.</a:t>
            </a:r>
            <a:endParaRPr lang="en-US" sz="700" dirty="0"/>
          </a:p>
        </p:txBody>
      </p:sp>
      <p:sp>
        <p:nvSpPr>
          <p:cNvPr id="16" name="Text 14"/>
          <p:cNvSpPr/>
          <p:nvPr/>
        </p:nvSpPr>
        <p:spPr>
          <a:xfrm>
            <a:off x="502920" y="2980944"/>
            <a:ext cx="81381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 Benchmarks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594360" y="3200400"/>
            <a:ext cx="8046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Cambridge Associates. US PE/VC Benchmark. 2024. Top-quartile: 2.0–2.5x+ TVPI.</a:t>
            </a:r>
            <a:endParaRPr lang="en-US" sz="700" dirty="0"/>
          </a:p>
        </p:txBody>
      </p:sp>
      <p:sp>
        <p:nvSpPr>
          <p:cNvPr id="18" name="Text 16"/>
          <p:cNvSpPr/>
          <p:nvPr/>
        </p:nvSpPr>
        <p:spPr>
          <a:xfrm>
            <a:off x="594360" y="3364992"/>
            <a:ext cx="8046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PitchBook / NVCA. 2025 Yearbook. US VC AUM: $1.21T.</a:t>
            </a:r>
            <a:endParaRPr lang="en-US" sz="700" dirty="0"/>
          </a:p>
        </p:txBody>
      </p:sp>
      <p:sp>
        <p:nvSpPr>
          <p:cNvPr id="19" name="Text 17"/>
          <p:cNvSpPr/>
          <p:nvPr/>
        </p:nvSpPr>
        <p:spPr>
          <a:xfrm>
            <a:off x="502920" y="3602736"/>
            <a:ext cx="81381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Exit Timelines &amp; Fund Economics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594360" y="3822192"/>
            <a:ext cx="8046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CB Insights. Median M&amp;A exit: 5.4 years. Median IPO age: 13.5 years.</a:t>
            </a:r>
            <a:endParaRPr lang="en-US" sz="700" dirty="0"/>
          </a:p>
        </p:txBody>
      </p:sp>
      <p:sp>
        <p:nvSpPr>
          <p:cNvPr id="21" name="Text 19"/>
          <p:cNvSpPr/>
          <p:nvPr/>
        </p:nvSpPr>
        <p:spPr>
          <a:xfrm>
            <a:off x="594360" y="3986784"/>
            <a:ext cx="8046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Ramsinghani, M. The Business of Venture Capital. Wiley, 3rd ed.</a:t>
            </a:r>
            <a:endParaRPr lang="en-US" sz="700" dirty="0"/>
          </a:p>
        </p:txBody>
      </p:sp>
      <p:sp>
        <p:nvSpPr>
          <p:cNvPr id="22" name="Text 20"/>
          <p:cNvSpPr/>
          <p:nvPr/>
        </p:nvSpPr>
        <p:spPr>
          <a:xfrm>
            <a:off x="594360" y="4151376"/>
            <a:ext cx="80467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Kupor, S. Secrets of Sand Hill Road. Portfolio/Penguin, 2019.</a:t>
            </a:r>
            <a:endParaRPr lang="en-US" sz="700" dirty="0"/>
          </a:p>
        </p:txBody>
      </p:sp>
      <p:sp>
        <p:nvSpPr>
          <p:cNvPr id="23" name="Text 21"/>
          <p:cNvSpPr/>
          <p:nvPr/>
        </p:nvSpPr>
        <p:spPr>
          <a:xfrm>
            <a:off x="502920" y="4480560"/>
            <a:ext cx="81381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market data verified as of January 2025.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We Do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Pre-seed capital into AI³ startups, powered by an ecosystem that compounds</a:t>
            </a:r>
            <a:endParaRPr lang="en-US" sz="10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960120"/>
          <a:ext cx="8138160" cy="914400"/>
        </p:xfrm>
        <a:graphic>
          <a:graphicData uri="http://schemas.openxmlformats.org/drawingml/2006/table">
            <a:tbl>
              <a:tblPr/>
              <a:tblGrid>
                <a:gridCol w="2286000"/>
                <a:gridCol w="585216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Metric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Value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Fund target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$10,000,000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Hard cap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$15,000,000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Portfolio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 startups by Q1 2027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Average check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$400,000 ($250K–$750K range)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K2Yield reserve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$2,000,000 (yield on undeployed capital)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502920" y="2743200"/>
            <a:ext cx="8138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makes us different: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502920" y="3063240"/>
            <a:ext cx="813816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 Startups sourced through Fucina Nexus Foundation’s venture creation pipeline — pre-validated, not cold deal flow
</a:t>
            </a:r>
            <a:pPr indent="0" marL="0">
              <a:spcAft>
                <a:spcPts val="4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 Portfolio companies access shared infrastructure (the 7 Nexi) that cuts operating costs 30–85%
</a:t>
            </a:r>
            <a:pPr indent="0" marL="0">
              <a:spcAft>
                <a:spcPts val="4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 Reserve capital generates yield via K2Yield strategies while we deploy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502920" y="4160520"/>
            <a:ext cx="8138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Structure: Delaware Limited Partnership | Standard 2/20 with 8% hurdle | Operations: Phoenix, AZ</a:t>
            </a:r>
            <a:endParaRPr 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743200" y="1828800"/>
            <a:ext cx="3657600" cy="18288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Shape 1"/>
          <p:cNvSpPr/>
          <p:nvPr/>
        </p:nvSpPr>
        <p:spPr>
          <a:xfrm>
            <a:off x="2743200" y="3200400"/>
            <a:ext cx="3657600" cy="18288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4" name="Text 2"/>
          <p:cNvSpPr/>
          <p:nvPr/>
        </p:nvSpPr>
        <p:spPr>
          <a:xfrm>
            <a:off x="0" y="1920240"/>
            <a:ext cx="91440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APPENDIX B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0" y="260604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Protocol Deep-Dive — The mechanism behind the AI³ Dividend</a:t>
            </a:r>
            <a:endParaRPr lang="en-US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B1: The Nexi Protocol Stack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Sovereign infrastructure in 4 layers — like TCP/IP for the agent economy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8138160" cy="594360"/>
          </a:xfrm>
          <a:prstGeom prst="roundRect">
            <a:avLst>
              <a:gd name="adj" fmla="val 9231"/>
            </a:avLst>
          </a:prstGeom>
          <a:solidFill>
            <a:srgbClr val="152238"/>
          </a:solidFill>
          <a:ln/>
        </p:spPr>
      </p:sp>
      <p:sp>
        <p:nvSpPr>
          <p:cNvPr id="7" name="Text 5"/>
          <p:cNvSpPr/>
          <p:nvPr/>
        </p:nvSpPr>
        <p:spPr>
          <a:xfrm>
            <a:off x="685800" y="978408"/>
            <a:ext cx="3200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4: AGENT PROTOCOL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3931920" y="978408"/>
            <a:ext cx="4572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Nexus 7: Autonomous Agents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685800" y="1252728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 identity, A2A commerce, multi-species participation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502920" y="1645920"/>
            <a:ext cx="8138160" cy="594360"/>
          </a:xfrm>
          <a:prstGeom prst="roundRect">
            <a:avLst>
              <a:gd name="adj" fmla="val 9231"/>
            </a:avLst>
          </a:prstGeom>
          <a:solidFill>
            <a:srgbClr val="152238"/>
          </a:solidFill>
          <a:ln/>
        </p:spPr>
      </p:sp>
      <p:sp>
        <p:nvSpPr>
          <p:cNvPr id="11" name="Text 9"/>
          <p:cNvSpPr/>
          <p:nvPr/>
        </p:nvSpPr>
        <p:spPr>
          <a:xfrm>
            <a:off x="685800" y="1664208"/>
            <a:ext cx="3200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3: GOVERNANCE PROTOCOL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3931920" y="1664208"/>
            <a:ext cx="4572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Nexus 6: Autonomous Governance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685800" y="1938528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DAO frameworks, voting, delegation, dispute resolution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502920" y="2331720"/>
            <a:ext cx="8138160" cy="594360"/>
          </a:xfrm>
          <a:prstGeom prst="roundRect">
            <a:avLst>
              <a:gd name="adj" fmla="val 9231"/>
            </a:avLst>
          </a:prstGeom>
          <a:solidFill>
            <a:srgbClr val="152238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2350008"/>
            <a:ext cx="3200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2: ECONOMIC PROTOCOL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3931920" y="2350008"/>
            <a:ext cx="4572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Nexus 3–5: Resource, Value, Financial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685800" y="2624328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Merit-based funding, programmable payments, treasuries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502920" y="3017520"/>
            <a:ext cx="8138160" cy="594360"/>
          </a:xfrm>
          <a:prstGeom prst="roundRect">
            <a:avLst>
              <a:gd name="adj" fmla="val 9231"/>
            </a:avLst>
          </a:prstGeom>
          <a:solidFill>
            <a:srgbClr val="152238"/>
          </a:solidFill>
          <a:ln/>
        </p:spPr>
      </p:sp>
      <p:sp>
        <p:nvSpPr>
          <p:cNvPr id="19" name="Text 17"/>
          <p:cNvSpPr/>
          <p:nvPr/>
        </p:nvSpPr>
        <p:spPr>
          <a:xfrm>
            <a:off x="685800" y="3035808"/>
            <a:ext cx="3200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1: IDENTITY PROTOCOL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3931920" y="3035808"/>
            <a:ext cx="4572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Nexus 1–2: Venture Creation, Trust &amp; Privacy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685800" y="3310128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Entity formation, ZK credentials, verifiable identity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502920" y="3794760"/>
            <a:ext cx="81381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Each layer depends only on the one below — permissionless innovation at every layer.</a:t>
            </a:r>
            <a:endParaRPr lang="en-US" sz="900" dirty="0"/>
          </a:p>
        </p:txBody>
      </p:sp>
      <p:graphicFrame>
        <p:nvGraphicFramePr>
          <p:cNvPr id="3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1828800" y="4023360"/>
          <a:ext cx="5486400" cy="914400"/>
        </p:xfrm>
        <a:graphic>
          <a:graphicData uri="http://schemas.openxmlformats.org/drawingml/2006/table">
            <a:tbl>
              <a:tblPr/>
              <a:tblGrid>
                <a:gridCol w="2286000"/>
                <a:gridCol w="3200400"/>
              </a:tblGrid>
              <a:tr h="2011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TCP/IP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Nexi Protocol Stack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Routes packets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Routes value and trust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Ethically neutral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Sovereignty-progressive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Machines for humans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Humans and agents as co-equal participants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B2: The Harvest Model©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ventures become protocols — and why adoption is guaranteed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502920" y="1005840"/>
            <a:ext cx="2697480" cy="1005840"/>
          </a:xfrm>
          <a:prstGeom prst="roundRect">
            <a:avLst>
              <a:gd name="adj" fmla="val 7273"/>
            </a:avLst>
          </a:prstGeom>
          <a:solidFill>
            <a:srgbClr val="152238"/>
          </a:solidFill>
          <a:ln/>
        </p:spPr>
      </p:sp>
      <p:sp>
        <p:nvSpPr>
          <p:cNvPr id="7" name="Text 5"/>
          <p:cNvSpPr/>
          <p:nvPr/>
        </p:nvSpPr>
        <p:spPr>
          <a:xfrm>
            <a:off x="594360" y="1051560"/>
            <a:ext cx="2514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94360" y="1417320"/>
            <a:ext cx="25146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 ventures that need sovereign infrastructure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3200400" y="1280160"/>
            <a:ext cx="182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3383280" y="1005840"/>
            <a:ext cx="2697480" cy="1005840"/>
          </a:xfrm>
          <a:prstGeom prst="roundRect">
            <a:avLst>
              <a:gd name="adj" fmla="val 7273"/>
            </a:avLst>
          </a:prstGeom>
          <a:solidFill>
            <a:srgbClr val="152238"/>
          </a:solidFill>
          <a:ln/>
        </p:spPr>
      </p:sp>
      <p:sp>
        <p:nvSpPr>
          <p:cNvPr id="11" name="Text 9"/>
          <p:cNvSpPr/>
          <p:nvPr/>
        </p:nvSpPr>
        <p:spPr>
          <a:xfrm>
            <a:off x="3474720" y="1051560"/>
            <a:ext cx="2514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GROW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3474720" y="1417320"/>
            <a:ext cx="25146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Ventures build, ship, iterate with real users and revenue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6080760" y="1280160"/>
            <a:ext cx="182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6263640" y="1005840"/>
            <a:ext cx="2697480" cy="1005840"/>
          </a:xfrm>
          <a:prstGeom prst="roundRect">
            <a:avLst>
              <a:gd name="adj" fmla="val 7273"/>
            </a:avLst>
          </a:prstGeom>
          <a:solidFill>
            <a:srgbClr val="152238"/>
          </a:solidFill>
          <a:ln/>
        </p:spPr>
      </p:sp>
      <p:sp>
        <p:nvSpPr>
          <p:cNvPr id="15" name="Text 13"/>
          <p:cNvSpPr/>
          <p:nvPr/>
        </p:nvSpPr>
        <p:spPr>
          <a:xfrm>
            <a:off x="6355080" y="1051560"/>
            <a:ext cx="2514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HARVEST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355080" y="1417320"/>
            <a:ext cx="25146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Extract proven components into open Nexi protocols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502920" y="219456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Bidirectional flywheel: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02920" y="246888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↑ Upward: </a:t>
            </a:r>
            <a:pPr indent="0" marL="0">
              <a:spcAft>
                <a:spcPts val="4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Ventures extract proven components into Nexi protocols
</a:t>
            </a:r>
            <a:pPr indent="0" marL="0">
              <a:spcAft>
                <a:spcPts val="400"/>
              </a:spcAft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↓ Downward: </a:t>
            </a:r>
            <a:pPr indent="0" marL="0">
              <a:spcAft>
                <a:spcPts val="4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Nexi protocols power the next generation of ventures at a fraction of the cost</a:t>
            </a:r>
            <a:endParaRPr lang="en-US" sz="1000" dirty="0"/>
          </a:p>
        </p:txBody>
      </p:sp>
      <p:graphicFrame>
        <p:nvGraphicFramePr>
          <p:cNvPr id="3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3246120"/>
          <a:ext cx="8138160" cy="914400"/>
        </p:xfrm>
        <a:graphic>
          <a:graphicData uri="http://schemas.openxmlformats.org/drawingml/2006/table">
            <a:tbl>
              <a:tblPr/>
              <a:tblGrid>
                <a:gridCol w="3657600"/>
                <a:gridCol w="4480560"/>
              </a:tblGrid>
              <a:tr h="2286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Problem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How the Harvest Model© solves it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Portfolio isolation — ventures don’t help each other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Ventures contribute to shared protocols that every portfolio company uses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Infrastructure cold-start — protocols nobody uses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Every Nexus protocol is battle-tested in production before becoming public infrastructure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  <p:sp>
        <p:nvSpPr>
          <p:cNvPr id="20" name="Text 17"/>
          <p:cNvSpPr/>
          <p:nvPr/>
        </p:nvSpPr>
        <p:spPr>
          <a:xfrm>
            <a:off x="502920" y="438912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i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Adoption is guaranteed because the ventures already depend on what they built.</a:t>
            </a:r>
            <a:endParaRPr lang="en-US" sz="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B3: Itabyrium — Agent Infrastructure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Foundation venture (Nexus 7), commercialized. The agent front door to the sovereign economy.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502920" y="1005840"/>
            <a:ext cx="5029200" cy="2286000"/>
          </a:xfrm>
          <a:prstGeom prst="roundRect">
            <a:avLst>
              <a:gd name="adj" fmla="val 3200"/>
            </a:avLst>
          </a:prstGeom>
          <a:solidFill>
            <a:srgbClr val="152238"/>
          </a:solidFill>
          <a:ln/>
        </p:spPr>
      </p:sp>
      <p:sp>
        <p:nvSpPr>
          <p:cNvPr id="7" name="Text 5"/>
          <p:cNvSpPr/>
          <p:nvPr/>
        </p:nvSpPr>
        <p:spPr>
          <a:xfrm>
            <a:off x="685800" y="1051560"/>
            <a:ext cx="46634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itabyrium.tech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685800" y="1298448"/>
            <a:ext cx="46634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PROTOCOL STACK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777240" y="1554480"/>
            <a:ext cx="2103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4: AGENT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2880360" y="155448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Nexus 7  ●  [endpoints]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777240" y="1874520"/>
            <a:ext cx="2103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3: GOVERNANCE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2880360" y="187452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Nexus 6  ○  [planned]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777240" y="2194560"/>
            <a:ext cx="2103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2: ECONOMIC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2880360" y="219456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Nexus 3–5  ○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777240" y="2514600"/>
            <a:ext cx="2103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1: IDENTITY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2880360" y="251460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Nexus 1  ●  Nexus 2  ◐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777240" y="2880360"/>
            <a:ext cx="45720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REGISTRY: 64 endpoints · 7 nexi · 4 layers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5760720" y="1005840"/>
            <a:ext cx="2880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symmetry: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5760720" y="1371600"/>
            <a:ext cx="2880360" cy="685800"/>
          </a:xfrm>
          <a:prstGeom prst="roundRect">
            <a:avLst>
              <a:gd name="adj" fmla="val 8000"/>
            </a:avLst>
          </a:prstGeom>
          <a:solidFill>
            <a:srgbClr val="152238"/>
          </a:solidFill>
          <a:ln/>
        </p:spPr>
      </p:sp>
      <p:sp>
        <p:nvSpPr>
          <p:cNvPr id="20" name="Text 18"/>
          <p:cNvSpPr/>
          <p:nvPr/>
        </p:nvSpPr>
        <p:spPr>
          <a:xfrm>
            <a:off x="5897880" y="1417320"/>
            <a:ext cx="2606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ai3.studio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5897880" y="1719072"/>
            <a:ext cx="2606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humans enter the sovereign economy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5760720" y="2194560"/>
            <a:ext cx="2880360" cy="685800"/>
          </a:xfrm>
          <a:prstGeom prst="roundRect">
            <a:avLst>
              <a:gd name="adj" fmla="val 8000"/>
            </a:avLst>
          </a:prstGeom>
          <a:solidFill>
            <a:srgbClr val="152238"/>
          </a:solidFill>
          <a:ln/>
        </p:spPr>
      </p:sp>
      <p:sp>
        <p:nvSpPr>
          <p:cNvPr id="23" name="Text 21"/>
          <p:cNvSpPr/>
          <p:nvPr/>
        </p:nvSpPr>
        <p:spPr>
          <a:xfrm>
            <a:off x="5897880" y="2240280"/>
            <a:ext cx="2606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Itabyrium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5897880" y="2542032"/>
            <a:ext cx="2606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agents enter the sovereign economy</a:t>
            </a:r>
            <a:endParaRPr lang="en-US" sz="800" dirty="0"/>
          </a:p>
        </p:txBody>
      </p:sp>
      <p:sp>
        <p:nvSpPr>
          <p:cNvPr id="25" name="Text 23"/>
          <p:cNvSpPr/>
          <p:nvPr/>
        </p:nvSpPr>
        <p:spPr>
          <a:xfrm>
            <a:off x="5760720" y="3108960"/>
            <a:ext cx="2880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Everything between builds the economic and governance layers they both use.</a:t>
            </a:r>
            <a:endParaRPr lang="en-US" sz="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B4: Kerubim — Cross-Cutting Verification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Kerubim (The Shield) provides formal verification across all 4 protocol layers</a:t>
            </a:r>
            <a:endParaRPr lang="en-US" sz="1000" dirty="0"/>
          </a:p>
        </p:txBody>
      </p:sp>
      <p:graphicFrame>
        <p:nvGraphicFramePr>
          <p:cNvPr id="3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005840"/>
          <a:ext cx="8138160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630936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Layer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What Kerubim Verifies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L1: Identity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Smart contract identity modules, DID contracts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L2: Economic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Token contracts, escrow logic, treasury strategies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L3: Governance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Voting contracts, delegation, constitutional enforcement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L4: Agent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Safety constraints, boundary conditions, kill switches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502920" y="3017520"/>
            <a:ext cx="8138160" cy="502920"/>
          </a:xfrm>
          <a:prstGeom prst="roundRect">
            <a:avLst>
              <a:gd name="adj" fmla="val 10909"/>
            </a:avLst>
          </a:prstGeom>
          <a:solidFill>
            <a:srgbClr val="152238"/>
          </a:solidFill>
          <a:ln/>
        </p:spPr>
      </p:sp>
      <p:sp>
        <p:nvSpPr>
          <p:cNvPr id="8" name="Text 5"/>
          <p:cNvSpPr/>
          <p:nvPr/>
        </p:nvSpPr>
        <p:spPr>
          <a:xfrm>
            <a:off x="685800" y="3017520"/>
            <a:ext cx="7772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just a portfolio company — the trust engine for the entire ecosystem.</a:t>
            </a:r>
            <a:endParaRPr lang="en-US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B5: Tokenomics — $FUCINA + $FUCINAX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Two-layer architecture for the FORGE DAO (future, not Fininverse’s direct concern)</a:t>
            </a:r>
            <a:endParaRPr lang="en-US" sz="1000" dirty="0"/>
          </a:p>
        </p:txBody>
      </p:sp>
      <p:graphicFrame>
        <p:nvGraphicFramePr>
          <p:cNvPr id="3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005840"/>
          <a:ext cx="813816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3246120"/>
                <a:gridCol w="3246120"/>
              </a:tblGrid>
              <a:tr h="2560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Dimension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$FUCINA (Productive)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$FUCINAX (Speculative)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Purpose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Governance + coordination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Economic exposure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Earned by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Contribution, staking, conviction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Purchase, protocol fees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Transferable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No (soul-bound to DID)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Yes (ERC-20, freely tradeable)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Governance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Yes — conviction-weighted, quadratic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No direct governance power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Supply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Uncapped (earned)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Fixed cap (1B)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502920" y="2880360"/>
            <a:ext cx="8138160" cy="914400"/>
          </a:xfrm>
          <a:prstGeom prst="roundRect">
            <a:avLst>
              <a:gd name="adj" fmla="val 8000"/>
            </a:avLst>
          </a:prstGeom>
          <a:solidFill>
            <a:srgbClr val="152238"/>
          </a:solidFill>
          <a:ln/>
        </p:spPr>
      </p:sp>
      <p:sp>
        <p:nvSpPr>
          <p:cNvPr id="8" name="Text 5"/>
          <p:cNvSpPr/>
          <p:nvPr/>
        </p:nvSpPr>
        <p:spPr>
          <a:xfrm>
            <a:off x="685800" y="292608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LP relevance: </a:t>
            </a:r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Fininverse holds a 100M $FUCINAX allocation, 100% milestone-gated (fund deployed ≥ $5M, ≥ 3 portfolio companies revenue-positive, first Harvest extraction, fund returning ≥ 2x DPI). This is upside beyond fund returns — but not what LPs are investing for.</a:t>
            </a:r>
            <a:endParaRPr lang="en-US" sz="1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B6: Strategic Alignment — OV Post-Web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Independent validation: the Nexi stack maps onto OV’s 7-layer Post-Web framework</a:t>
            </a:r>
            <a:endParaRPr lang="en-US" sz="1000" dirty="0"/>
          </a:p>
        </p:txBody>
      </p:sp>
      <p:graphicFrame>
        <p:nvGraphicFramePr>
          <p:cNvPr id="3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960120"/>
          <a:ext cx="8138160" cy="914400"/>
        </p:xfrm>
        <a:graphic>
          <a:graphicData uri="http://schemas.openxmlformats.org/drawingml/2006/table">
            <a:tbl>
              <a:tblPr/>
              <a:tblGrid>
                <a:gridCol w="1371600"/>
                <a:gridCol w="2286000"/>
                <a:gridCol w="4480560"/>
              </a:tblGrid>
              <a:tr h="2560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Nexi Layer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OV Post-Web Layers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What the Nexi Provide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L1: Identity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Cryptographic Core + Wallet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Entity creation, ZK credentials, privacy-preserving proofs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L2: Economic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DLT + DePIN + Application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Programmable capital, value transfer, sustainable treasury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L3: Governance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Agentic + DLT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Progressive DAO, fluid delegation, constitutional enforcement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L4: Agent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Agentic + All Layers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Agent identity, A2A commerce, multi-species participation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502920" y="274320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FNP adds beyond OV:</a:t>
            </a:r>
            <a:endParaRPr lang="en-US" sz="1000" dirty="0"/>
          </a:p>
        </p:txBody>
      </p:sp>
      <p:graphicFrame>
        <p:nvGraphicFramePr>
          <p:cNvPr id="73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3017520"/>
          <a:ext cx="8138160" cy="914400"/>
        </p:xfrm>
        <a:graphic>
          <a:graphicData uri="http://schemas.openxmlformats.org/drawingml/2006/table">
            <a:tbl>
              <a:tblPr/>
              <a:tblGrid>
                <a:gridCol w="2560320"/>
                <a:gridCol w="5577840"/>
              </a:tblGrid>
              <a:tr h="2286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Addition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Value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Sovereignty progression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Each layer adds human agency, not just functionality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The Harvest Model©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Proven path from venture to protocol — guarantees adoption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Constitutional constraints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Immutable values in protocol architecture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Multi-species rights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Explicit framework for AI agents as economic participants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  <p:sp>
        <p:nvSpPr>
          <p:cNvPr id="9" name="Text 5"/>
          <p:cNvSpPr/>
          <p:nvPr/>
        </p:nvSpPr>
        <p:spPr>
          <a:xfrm>
            <a:off x="502920" y="443484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i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 describes the destination. FNP is building the road.</a:t>
            </a:r>
            <a:endParaRPr lang="en-US" sz="1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B7: Protocol Infrastructure Market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graphicFrame>
        <p:nvGraphicFramePr>
          <p:cNvPr id="3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005840"/>
          <a:ext cx="8138160" cy="914400"/>
        </p:xfrm>
        <a:graphic>
          <a:graphicData uri="http://schemas.openxmlformats.org/drawingml/2006/table">
            <a:tbl>
              <a:tblPr/>
              <a:tblGrid>
                <a:gridCol w="2743200"/>
                <a:gridCol w="1645920"/>
                <a:gridCol w="1828800"/>
                <a:gridCol w="109728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Market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2025 TAM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2030 Projected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CAGR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AI (Global)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$254.5B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$826.7B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27.7%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Blockchain (Global)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$33.0B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$393.5B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64.2%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AI + Blockchain (Converged)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$0.7B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$5.4B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36.6%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502920" y="2560320"/>
            <a:ext cx="8138160" cy="548640"/>
          </a:xfrm>
          <a:prstGeom prst="roundRect">
            <a:avLst>
              <a:gd name="adj" fmla="val 10000"/>
            </a:avLst>
          </a:prstGeom>
          <a:solidFill>
            <a:srgbClr val="152238"/>
          </a:solidFill>
          <a:ln/>
        </p:spPr>
      </p:sp>
      <p:sp>
        <p:nvSpPr>
          <p:cNvPr id="7" name="Text 4"/>
          <p:cNvSpPr/>
          <p:nvPr/>
        </p:nvSpPr>
        <p:spPr>
          <a:xfrm>
            <a:off x="685800" y="256032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converged segment represents less than 0.3% of the combined parent markets — </a:t>
            </a:r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greenfield.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502920" y="4709160"/>
            <a:ext cx="8138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Sources: Statista AI Market Forecast (2025); MarketsandMarkets Blockchain Report (2025); Research and Markets Blockchain AI Report (2025). Full citations in bibliography.</a:t>
            </a:r>
            <a:endParaRPr lang="en-US" sz="7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743200" y="1828800"/>
            <a:ext cx="3657600" cy="18288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Shape 1"/>
          <p:cNvSpPr/>
          <p:nvPr/>
        </p:nvSpPr>
        <p:spPr>
          <a:xfrm>
            <a:off x="2743200" y="3200400"/>
            <a:ext cx="3657600" cy="18288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4" name="Text 2"/>
          <p:cNvSpPr/>
          <p:nvPr/>
        </p:nvSpPr>
        <p:spPr>
          <a:xfrm>
            <a:off x="0" y="1920240"/>
            <a:ext cx="91440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APPENDIX C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0" y="260604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ai3.studio Deep-Dive — The Origin, where humans enter the sovereign economy</a:t>
            </a:r>
            <a:endParaRPr lang="en-US" sz="1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C1: ai3.studio — The Platform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Origin venture, commercialized. Where humans enter the sovereign economy.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9601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ai3.studio is an AI-powered venture creation platform that turns the application process into the creation process. Founders don’t fill out forms — they have conversations with specialized AI agents who simultaneously evaluate and build.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502920" y="1463040"/>
            <a:ext cx="8138160" cy="640080"/>
          </a:xfrm>
          <a:prstGeom prst="roundRect">
            <a:avLst>
              <a:gd name="adj" fmla="val 8571"/>
            </a:avLst>
          </a:prstGeom>
          <a:solidFill>
            <a:srgbClr val="152238"/>
          </a:solidFill>
          <a:ln/>
        </p:spPr>
      </p:sp>
      <p:sp>
        <p:nvSpPr>
          <p:cNvPr id="8" name="Text 6"/>
          <p:cNvSpPr/>
          <p:nvPr/>
        </p:nvSpPr>
        <p:spPr>
          <a:xfrm>
            <a:off x="685800" y="15087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Interaction-as-Assessment©: </a:t>
            </a:r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evaluation IS the product. Every conversation generates: a structured business plan, founder capability scores, post-web alignment assessment, sovereign economy readiness rating, and verifiable credentials (via Nexus 2).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02920" y="228600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7-agent pipeline:</a:t>
            </a:r>
            <a:endParaRPr lang="en-US" sz="1000" dirty="0"/>
          </a:p>
        </p:txBody>
      </p:sp>
      <p:graphicFrame>
        <p:nvGraphicFramePr>
          <p:cNvPr id="4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2560320"/>
          <a:ext cx="8138160" cy="914400"/>
        </p:xfrm>
        <a:graphic>
          <a:graphicData uri="http://schemas.openxmlformats.org/drawingml/2006/table">
            <a:tbl>
              <a:tblPr/>
              <a:tblGrid>
                <a:gridCol w="1097280"/>
                <a:gridCol w="1371600"/>
                <a:gridCol w="5669280"/>
              </a:tblGrid>
              <a:tr h="219456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Agent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Domain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What It Evaluates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Sophia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Ideation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Problem clarity, market insight, originality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Marcus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Business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Business model, unit economics, GTM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Ada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Technical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Architecture, feasibility, scalability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Justine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Legal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Incorporation, IP, regulatory compliance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Tycho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Talent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Team composition, capability gaps, culture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Aurelia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Capital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Funding strategy, cap table, investor readiness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Hermes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Growth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Customer acquisition, retention, brand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Deal Flow Advantage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Fininverse invests in startups identified and validated by Fucina Nexus Foundation</a:t>
            </a:r>
            <a:endParaRPr lang="en-US" sz="10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005840"/>
          <a:ext cx="8138160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2926080"/>
                <a:gridCol w="3383280"/>
              </a:tblGrid>
              <a:tr h="29260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Aspect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Traditional VC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Fininverse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Deal sourcing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Cold outreach, competitive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Foundation pipeline, pre-validated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Due diligence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From scratch each time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Foundation evaluation data + track record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Portfolio support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Generic advisory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Ecosystem infrastructure access (7 Nexi)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Portfolio synergy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Isolated companies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Shared protocol infrastructure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502920" y="2926080"/>
            <a:ext cx="8138160" cy="1463040"/>
          </a:xfrm>
          <a:prstGeom prst="roundRect">
            <a:avLst>
              <a:gd name="adj" fmla="val 5000"/>
            </a:avLst>
          </a:prstGeom>
          <a:solidFill>
            <a:srgbClr val="152238"/>
          </a:solidFill>
          <a:ln/>
        </p:spPr>
      </p:sp>
      <p:sp>
        <p:nvSpPr>
          <p:cNvPr id="8" name="Text 5"/>
          <p:cNvSpPr/>
          <p:nvPr/>
        </p:nvSpPr>
        <p:spPr>
          <a:xfrm>
            <a:off x="685800" y="3017520"/>
            <a:ext cx="777240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Fucina Nexus Foundation</a:t>
            </a:r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 an Italian ETS (non-profit) that builds sovereign infrastructure for the AI+blockchain economy. It operates a venture creation pipeline (Nexus 1) — an AI-powered studio that identifies, validates, and launches startups.
</a:t>
            </a:r>
            <a:pPr indent="0" marL="0">
              <a:buNone/>
            </a:pPr>
            <a:r>
              <a:rPr lang="en-US" sz="11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Fininverse</a:t>
            </a:r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 the for-profit investment vehicle. It gets first-look rights on all Foundation-sourced deals.
</a:t>
            </a:r>
            <a:pPr indent="0" marL="0">
              <a:buNone/>
            </a:pPr>
            <a:r>
              <a:rPr lang="en-US" sz="900" i="1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Foundation cannot invest directly. Fininverse is the investment arm. Clear separation: mission stays non-profit, returns flow to LPs.</a:t>
            </a:r>
            <a:endParaRPr lang="en-US" sz="11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C2: How It Works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Conversational venture creation — not forms, not applications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4754880" cy="292608"/>
          </a:xfrm>
          <a:prstGeom prst="roundRect">
            <a:avLst>
              <a:gd name="adj" fmla="val 12500"/>
            </a:avLst>
          </a:prstGeom>
          <a:solidFill>
            <a:srgbClr val="152238"/>
          </a:solidFill>
          <a:ln/>
        </p:spPr>
      </p:sp>
      <p:sp>
        <p:nvSpPr>
          <p:cNvPr id="7" name="Text 5"/>
          <p:cNvSpPr/>
          <p:nvPr/>
        </p:nvSpPr>
        <p:spPr>
          <a:xfrm>
            <a:off x="685800" y="960120"/>
            <a:ext cx="43891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Creator enters ai3.studio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1325880"/>
            <a:ext cx="4754880" cy="292608"/>
          </a:xfrm>
          <a:prstGeom prst="roundRect">
            <a:avLst>
              <a:gd name="adj" fmla="val 12500"/>
            </a:avLst>
          </a:prstGeom>
          <a:solidFill>
            <a:srgbClr val="152238"/>
          </a:solidFill>
          <a:ln/>
        </p:spPr>
      </p:sp>
      <p:sp>
        <p:nvSpPr>
          <p:cNvPr id="9" name="Text 7"/>
          <p:cNvSpPr/>
          <p:nvPr/>
        </p:nvSpPr>
        <p:spPr>
          <a:xfrm>
            <a:off x="685800" y="1325880"/>
            <a:ext cx="43891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Sophia opens: “Tell me what problem you see in the world”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502920" y="1691640"/>
            <a:ext cx="4754880" cy="292608"/>
          </a:xfrm>
          <a:prstGeom prst="roundRect">
            <a:avLst>
              <a:gd name="adj" fmla="val 12500"/>
            </a:avLst>
          </a:prstGeom>
          <a:solidFill>
            <a:srgbClr val="152238"/>
          </a:solidFill>
          <a:ln/>
        </p:spPr>
      </p:sp>
      <p:sp>
        <p:nvSpPr>
          <p:cNvPr id="11" name="Text 9"/>
          <p:cNvSpPr/>
          <p:nvPr/>
        </p:nvSpPr>
        <p:spPr>
          <a:xfrm>
            <a:off x="685800" y="1691640"/>
            <a:ext cx="43891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Conversation flows across 7 agents (quick / standard / deep)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502920" y="2057400"/>
            <a:ext cx="4754880" cy="292608"/>
          </a:xfrm>
          <a:prstGeom prst="roundRect">
            <a:avLst>
              <a:gd name="adj" fmla="val 12500"/>
            </a:avLst>
          </a:prstGeom>
          <a:solidFill>
            <a:srgbClr val="152238"/>
          </a:solidFill>
          <a:ln/>
        </p:spPr>
      </p:sp>
      <p:sp>
        <p:nvSpPr>
          <p:cNvPr id="13" name="Text 11"/>
          <p:cNvSpPr/>
          <p:nvPr/>
        </p:nvSpPr>
        <p:spPr>
          <a:xfrm>
            <a:off x="685800" y="2057400"/>
            <a:ext cx="43891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Real-time scoring updates as conversation progresses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502920" y="2423160"/>
            <a:ext cx="4754880" cy="292608"/>
          </a:xfrm>
          <a:prstGeom prst="roundRect">
            <a:avLst>
              <a:gd name="adj" fmla="val 12500"/>
            </a:avLst>
          </a:prstGeom>
          <a:solidFill>
            <a:srgbClr val="152238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2423160"/>
            <a:ext cx="43891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Output: business plan + scores + recommendation + credential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502920" y="2788920"/>
            <a:ext cx="4754880" cy="292608"/>
          </a:xfrm>
          <a:prstGeom prst="roundRect">
            <a:avLst>
              <a:gd name="adj" fmla="val 12500"/>
            </a:avLst>
          </a:prstGeom>
          <a:solidFill>
            <a:srgbClr val="152238"/>
          </a:solidFill>
          <a:ln/>
        </p:spPr>
      </p:sp>
      <p:sp>
        <p:nvSpPr>
          <p:cNvPr id="17" name="Text 15"/>
          <p:cNvSpPr/>
          <p:nvPr/>
        </p:nvSpPr>
        <p:spPr>
          <a:xfrm>
            <a:off x="685800" y="2788920"/>
            <a:ext cx="43891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 Evaluator reviews session (with full playback)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502920" y="3154680"/>
            <a:ext cx="4754880" cy="292608"/>
          </a:xfrm>
          <a:prstGeom prst="roundRect">
            <a:avLst>
              <a:gd name="adj" fmla="val 12500"/>
            </a:avLst>
          </a:prstGeom>
          <a:solidFill>
            <a:srgbClr val="1B3A5C"/>
          </a:solidFill>
          <a:ln/>
        </p:spPr>
      </p:sp>
      <p:sp>
        <p:nvSpPr>
          <p:cNvPr id="19" name="Text 17"/>
          <p:cNvSpPr/>
          <p:nvPr/>
        </p:nvSpPr>
        <p:spPr>
          <a:xfrm>
            <a:off x="685800" y="3154680"/>
            <a:ext cx="43891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7. Outcome: invest / incubate / revisit / pass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5486400" y="960120"/>
            <a:ext cx="3200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evaluation depths:</a:t>
            </a:r>
            <a:endParaRPr lang="en-US" sz="1000" dirty="0"/>
          </a:p>
        </p:txBody>
      </p:sp>
      <p:graphicFrame>
        <p:nvGraphicFramePr>
          <p:cNvPr id="4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0" y="1234440"/>
          <a:ext cx="3200400" cy="914400"/>
        </p:xfrm>
        <a:graphic>
          <a:graphicData uri="http://schemas.openxmlformats.org/drawingml/2006/table">
            <a:tbl>
              <a:tblPr/>
              <a:tblGrid>
                <a:gridCol w="640080"/>
                <a:gridCol w="640080"/>
                <a:gridCol w="640080"/>
                <a:gridCol w="1280160"/>
              </a:tblGrid>
              <a:tr h="2011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Depth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Agents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Duration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Use Case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Quick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~20 min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Screening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Standard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~60 min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Full evaluation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Deep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7+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~90 min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High-potential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22" name="Shape 19"/>
          <p:cNvSpPr/>
          <p:nvPr/>
        </p:nvSpPr>
        <p:spPr>
          <a:xfrm>
            <a:off x="5486400" y="2286000"/>
            <a:ext cx="3200400" cy="1097280"/>
          </a:xfrm>
          <a:prstGeom prst="roundRect">
            <a:avLst>
              <a:gd name="adj" fmla="val 5000"/>
            </a:avLst>
          </a:prstGeom>
          <a:solidFill>
            <a:srgbClr val="152238"/>
          </a:solidFill>
          <a:ln/>
        </p:spPr>
      </p:sp>
      <p:sp>
        <p:nvSpPr>
          <p:cNvPr id="23" name="Text 20"/>
          <p:cNvSpPr/>
          <p:nvPr/>
        </p:nvSpPr>
        <p:spPr>
          <a:xfrm>
            <a:off x="5623560" y="2331720"/>
            <a:ext cx="29260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differentiator:
</a:t>
            </a:r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fog clears through conversation. Founders don’t need a polished pitch — the AI agents extract signal from raw thinking.</a:t>
            </a:r>
            <a:endParaRPr lang="en-US" sz="9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C3: ai3.studio Market &amp; Harvest Model©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8686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Market:</a:t>
            </a:r>
            <a:endParaRPr lang="en-US" sz="1200" dirty="0"/>
          </a:p>
        </p:txBody>
      </p:sp>
      <p:graphicFrame>
        <p:nvGraphicFramePr>
          <p:cNvPr id="4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143000"/>
          <a:ext cx="8138160" cy="914400"/>
        </p:xfrm>
        <a:graphic>
          <a:graphicData uri="http://schemas.openxmlformats.org/drawingml/2006/table">
            <a:tbl>
              <a:tblPr/>
              <a:tblGrid>
                <a:gridCol w="2560320"/>
                <a:gridCol w="1371600"/>
                <a:gridCol w="4206240"/>
              </a:tblGrid>
              <a:tr h="2560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Size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ai3.studio Opportunity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Startup incubation/acceleration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$4B+ annually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AI-native evaluation at 1/100th the cost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Venture scouting/due diligence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$2B+ annually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Automated first-pass with human override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Founder education/coaching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$1B+ annually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7-agent coaching embedded in evaluation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502920" y="2377440"/>
            <a:ext cx="8138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 model: </a:t>
            </a:r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SaaS for accelerators + per-evaluation pricing for VCs + Foundation pipeline fees.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502920" y="278892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Harvest Model© extraction into Nexus 1:</a:t>
            </a:r>
            <a:endParaRPr lang="en-US" sz="1000" dirty="0"/>
          </a:p>
        </p:txBody>
      </p:sp>
      <p:graphicFrame>
        <p:nvGraphicFramePr>
          <p:cNvPr id="83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3063240"/>
          <a:ext cx="8138160" cy="914400"/>
        </p:xfrm>
        <a:graphic>
          <a:graphicData uri="http://schemas.openxmlformats.org/drawingml/2006/table">
            <a:tbl>
              <a:tblPr/>
              <a:tblGrid>
                <a:gridCol w="3657600"/>
                <a:gridCol w="4480560"/>
              </a:tblGrid>
              <a:tr h="2286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Component Built by ai3.studio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Extracted Into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7-agent evaluation pipeline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Nexus 1: venture evaluation protocol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Entity formation workflows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Nexus 1: automated company creation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Founder credentialing (ZK)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Nexus 2: verifiable credentials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Session data + scoring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Nexus 1: venture creation knowledge graph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  <p:sp>
        <p:nvSpPr>
          <p:cNvPr id="10" name="Text 6"/>
          <p:cNvSpPr/>
          <p:nvPr/>
        </p:nvSpPr>
        <p:spPr>
          <a:xfrm>
            <a:off x="502920" y="4434840"/>
            <a:ext cx="81381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Status: Phase 1 complete. 94 tests, 1016 assertions passing. Rebuilding with post-web UX.</a:t>
            </a:r>
            <a:endParaRPr lang="en-US" sz="9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743200" y="2286000"/>
            <a:ext cx="3657600" cy="18288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37744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Fininverse — Pre-seed capital powered by the AI³ Dividend.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0" y="301752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davide@drdaprile.com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AI³ Dividend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compounding efficiency gain when portfolio companies operate within the Foundation ecosystem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9601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7 Nexi — Shared Infrastructure</a:t>
            </a:r>
            <a:endParaRPr lang="en-US" sz="12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280160"/>
          <a:ext cx="8138160" cy="914400"/>
        </p:xfrm>
        <a:graphic>
          <a:graphicData uri="http://schemas.openxmlformats.org/drawingml/2006/table">
            <a:tbl>
              <a:tblPr/>
              <a:tblGrid>
                <a:gridCol w="365760"/>
                <a:gridCol w="1828800"/>
                <a:gridCol w="3200400"/>
                <a:gridCol w="1097280"/>
              </a:tblGrid>
              <a:tr h="2560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#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Nexus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What It Eliminates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Savings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Venture Creation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Formation, legal scaffolding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85–90%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Trust &amp; Privacy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KYC/AML, credential verification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70–80%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Resource Allocation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Fundraising overhead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75–85%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Value Exchange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Payment gatekeepers, fees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60–70%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Financial Support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Treasury management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65–75%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Autonomous Governance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Manual governance overhead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50–60%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Autonomous Agents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Human bottlenecks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60–70%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8" name="Text 5"/>
          <p:cNvSpPr/>
          <p:nvPr/>
        </p:nvSpPr>
        <p:spPr>
          <a:xfrm>
            <a:off x="502920" y="352044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more Nexi come online, the savings compound:</a:t>
            </a:r>
            <a:endParaRPr lang="en-US" sz="1000" dirty="0"/>
          </a:p>
        </p:txBody>
      </p:sp>
      <p:graphicFrame>
        <p:nvGraphicFramePr>
          <p:cNvPr id="11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0" y="3520440"/>
          <a:ext cx="365760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1005840"/>
                <a:gridCol w="1097280"/>
              </a:tblGrid>
              <a:tr h="21945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Fund Year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Nexi Available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Cost Savings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Year 1 (2026)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1–3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30–40%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Year 2 (2027)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4–5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50–60%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Year 3–4 (2028–29)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6–7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65–75%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Year 5+ (2030+)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All mature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75–85%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  <p:sp>
        <p:nvSpPr>
          <p:cNvPr id="10" name="Text 6"/>
          <p:cNvSpPr/>
          <p:nvPr/>
        </p:nvSpPr>
        <p:spPr>
          <a:xfrm>
            <a:off x="502920" y="4709160"/>
            <a:ext cx="8138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startup entering in Year 5 benefits immediately from the full savings — cumulative per ecosystem maturity, not per startup.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Ecosystem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entities, clear roles, no confusion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2697480" cy="2377440"/>
          </a:xfrm>
          <a:prstGeom prst="roundRect">
            <a:avLst>
              <a:gd name="adj" fmla="val 3077"/>
            </a:avLst>
          </a:prstGeom>
          <a:solidFill>
            <a:srgbClr val="152238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024128"/>
            <a:ext cx="2423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FOUNDATION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40080" y="1325880"/>
            <a:ext cx="24231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(Italy)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640080" y="1554480"/>
            <a:ext cx="24231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Non-profit ETS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731520" y="1874520"/>
            <a:ext cx="2240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Builds infra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731520" y="2130552"/>
            <a:ext cx="2240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Runs pipeline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731520" y="2386584"/>
            <a:ext cx="2240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7 Nexi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777240" y="2880360"/>
            <a:ext cx="2148840" cy="320040"/>
          </a:xfrm>
          <a:prstGeom prst="roundRect">
            <a:avLst>
              <a:gd name="adj" fmla="val 11429"/>
            </a:avLst>
          </a:prstGeom>
          <a:solidFill>
            <a:srgbClr val="1B3A5C"/>
          </a:solidFill>
          <a:ln/>
        </p:spPr>
      </p:sp>
      <p:sp>
        <p:nvSpPr>
          <p:cNvPr id="14" name="Text 12"/>
          <p:cNvSpPr/>
          <p:nvPr/>
        </p:nvSpPr>
        <p:spPr>
          <a:xfrm>
            <a:off x="777240" y="2880360"/>
            <a:ext cx="2148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DEAL FLOW</a:t>
            </a:r>
            <a:endParaRPr lang="en-US" sz="800" dirty="0"/>
          </a:p>
        </p:txBody>
      </p:sp>
      <p:sp>
        <p:nvSpPr>
          <p:cNvPr id="15" name="Shape 13"/>
          <p:cNvSpPr/>
          <p:nvPr/>
        </p:nvSpPr>
        <p:spPr>
          <a:xfrm>
            <a:off x="3383280" y="960120"/>
            <a:ext cx="2697480" cy="2377440"/>
          </a:xfrm>
          <a:prstGeom prst="roundRect">
            <a:avLst>
              <a:gd name="adj" fmla="val 3077"/>
            </a:avLst>
          </a:prstGeom>
          <a:solidFill>
            <a:srgbClr val="152238"/>
          </a:solidFill>
          <a:ln/>
        </p:spPr>
      </p:sp>
      <p:sp>
        <p:nvSpPr>
          <p:cNvPr id="16" name="Text 14"/>
          <p:cNvSpPr/>
          <p:nvPr/>
        </p:nvSpPr>
        <p:spPr>
          <a:xfrm>
            <a:off x="3520440" y="1024128"/>
            <a:ext cx="2423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FININVERSE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520440" y="1325880"/>
            <a:ext cx="24231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(USA)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3520440" y="1554480"/>
            <a:ext cx="24231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For-profit fund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3611880" y="1874520"/>
            <a:ext cx="2240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Deploys capital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3611880" y="2130552"/>
            <a:ext cx="2240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Returns to LPs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3611880" y="2386584"/>
            <a:ext cx="2240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20 startups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3657600" y="2880360"/>
            <a:ext cx="2148840" cy="320040"/>
          </a:xfrm>
          <a:prstGeom prst="roundRect">
            <a:avLst>
              <a:gd name="adj" fmla="val 11429"/>
            </a:avLst>
          </a:prstGeom>
          <a:solidFill>
            <a:srgbClr val="1B3A5C"/>
          </a:solidFill>
          <a:ln/>
        </p:spPr>
      </p:sp>
      <p:sp>
        <p:nvSpPr>
          <p:cNvPr id="23" name="Text 21"/>
          <p:cNvSpPr/>
          <p:nvPr/>
        </p:nvSpPr>
        <p:spPr>
          <a:xfrm>
            <a:off x="3657600" y="2880360"/>
            <a:ext cx="2148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INVESTMENT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6263640" y="960120"/>
            <a:ext cx="2697480" cy="2377440"/>
          </a:xfrm>
          <a:prstGeom prst="roundRect">
            <a:avLst>
              <a:gd name="adj" fmla="val 3077"/>
            </a:avLst>
          </a:prstGeom>
          <a:solidFill>
            <a:srgbClr val="152238"/>
          </a:solidFill>
          <a:ln/>
        </p:spPr>
      </p:sp>
      <p:sp>
        <p:nvSpPr>
          <p:cNvPr id="25" name="Text 23"/>
          <p:cNvSpPr/>
          <p:nvPr/>
        </p:nvSpPr>
        <p:spPr>
          <a:xfrm>
            <a:off x="6400800" y="1024128"/>
            <a:ext cx="2423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FORGE DAO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6400800" y="1325880"/>
            <a:ext cx="24231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(2028+)</a:t>
            </a:r>
            <a:endParaRPr lang="en-US" sz="800" dirty="0"/>
          </a:p>
        </p:txBody>
      </p:sp>
      <p:sp>
        <p:nvSpPr>
          <p:cNvPr id="27" name="Text 25"/>
          <p:cNvSpPr/>
          <p:nvPr/>
        </p:nvSpPr>
        <p:spPr>
          <a:xfrm>
            <a:off x="6400800" y="1554480"/>
            <a:ext cx="24231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Swiss association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6492240" y="1874520"/>
            <a:ext cx="2240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Decentralized governance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6492240" y="2130552"/>
            <a:ext cx="2240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Token coordination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6492240" y="2386584"/>
            <a:ext cx="2240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Long-term protocol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6537960" y="2880360"/>
            <a:ext cx="2148840" cy="320040"/>
          </a:xfrm>
          <a:prstGeom prst="roundRect">
            <a:avLst>
              <a:gd name="adj" fmla="val 11429"/>
            </a:avLst>
          </a:prstGeom>
          <a:solidFill>
            <a:srgbClr val="111F33"/>
          </a:solidFill>
          <a:ln/>
        </p:spPr>
      </p:sp>
      <p:sp>
        <p:nvSpPr>
          <p:cNvPr id="32" name="Text 30"/>
          <p:cNvSpPr/>
          <p:nvPr/>
        </p:nvSpPr>
        <p:spPr>
          <a:xfrm>
            <a:off x="6537960" y="2880360"/>
            <a:ext cx="2148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</a:t>
            </a:r>
            <a:endParaRPr lang="en-US" sz="800" dirty="0"/>
          </a:p>
        </p:txBody>
      </p:sp>
      <p:sp>
        <p:nvSpPr>
          <p:cNvPr id="33" name="Text 31"/>
          <p:cNvSpPr/>
          <p:nvPr/>
        </p:nvSpPr>
        <p:spPr>
          <a:xfrm>
            <a:off x="502920" y="352044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separate entities:</a:t>
            </a:r>
            <a:endParaRPr lang="en-US" sz="100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3794760"/>
          <a:ext cx="8138160" cy="914400"/>
        </p:xfrm>
        <a:graphic>
          <a:graphicData uri="http://schemas.openxmlformats.org/drawingml/2006/table">
            <a:tbl>
              <a:tblPr/>
              <a:tblGrid>
                <a:gridCol w="3657600"/>
                <a:gridCol w="4480560"/>
              </a:tblGrid>
              <a:tr h="20116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Challenge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Solution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Non-profit can’t generate investor returns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Fininverse is for-profit LP/GP structure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Investors need familiar structure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Delaware LP, standard terms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Mission must be protected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Foundation holds mission, separate from capital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Regulatory clarity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Clear separation of non-profit/for-profit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Genesis Cohort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are the kinds of companies Fininverse funds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960120"/>
            <a:ext cx="8138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Foundation defines venture archetypes — categories of AI³ startups. Fininverse funds the first commercial implementation of each.</a:t>
            </a:r>
            <a:endParaRPr lang="en-US" sz="9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371600"/>
          <a:ext cx="8138160" cy="914400"/>
        </p:xfrm>
        <a:graphic>
          <a:graphicData uri="http://schemas.openxmlformats.org/drawingml/2006/table">
            <a:tbl>
              <a:tblPr/>
              <a:tblGrid>
                <a:gridCol w="365760"/>
                <a:gridCol w="1371600"/>
                <a:gridCol w="1828800"/>
                <a:gridCol w="4572000"/>
              </a:tblGrid>
              <a:tr h="2560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#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Archetype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Commercial Product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Market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The Origin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ai3.studio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Venture creation automation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The Shield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Kerubim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Smart contract verification ($1B+/yr)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The Fuel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TBD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Intent-matching advertisement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The Heart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TBD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Socially assistive robotics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The Stage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TBD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Competition-based value discovery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The Engine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TBD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Treasury management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The Foundation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Itabyrium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Agent infrastructure + A2A commerce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8" name="Text 5"/>
          <p:cNvSpPr/>
          <p:nvPr/>
        </p:nvSpPr>
        <p:spPr>
          <a:xfrm>
            <a:off x="502920" y="365760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already have commercial products. 4 more in pipeline. Archetypes are not capped at 7.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502920" y="3977640"/>
            <a:ext cx="8138160" cy="640080"/>
          </a:xfrm>
          <a:prstGeom prst="roundRect">
            <a:avLst>
              <a:gd name="adj" fmla="val 11429"/>
            </a:avLst>
          </a:prstGeom>
          <a:solidFill>
            <a:srgbClr val="152238"/>
          </a:solidFill>
          <a:ln/>
        </p:spPr>
      </p:sp>
      <p:sp>
        <p:nvSpPr>
          <p:cNvPr id="10" name="Text 7"/>
          <p:cNvSpPr/>
          <p:nvPr/>
        </p:nvSpPr>
        <p:spPr>
          <a:xfrm>
            <a:off x="685800" y="40233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Harvest Model©: </a:t>
            </a:r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ventures don’t just generate returns. Proven infrastructure components are extracted from them and deployed as shared Nexi protocols — making the next generation of ventures cheaper for everyone in the portfolio.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K2Yield — Capital Preservation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Dual-engine model: venture upside + steady yield on reserve capital</a:t>
            </a:r>
            <a:endParaRPr lang="en-US" sz="100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960120"/>
          <a:ext cx="8138160" cy="9144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356616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Allocation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Amount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Purpose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Startup deployment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$8,000,000 (80%)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 pre-seed investments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K2Yield reserve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$2,000,000 (20%)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Yield generation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502920" y="182880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K2Yield deploys reserve capital into low-risk, high-yield strategies:</a:t>
            </a:r>
            <a:endParaRPr lang="en-US" sz="1000" dirty="0"/>
          </a:p>
        </p:txBody>
      </p:sp>
      <p:graphicFrame>
        <p:nvGraphicFramePr>
          <p:cNvPr id="1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2148840"/>
          <a:ext cx="8138160" cy="914400"/>
        </p:xfrm>
        <a:graphic>
          <a:graphicData uri="http://schemas.openxmlformats.org/drawingml/2006/table">
            <a:tbl>
              <a:tblPr/>
              <a:tblGrid>
                <a:gridCol w="2011680"/>
                <a:gridCol w="2743200"/>
                <a:gridCol w="3383280"/>
              </a:tblGrid>
              <a:tr h="2560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Phase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K2Yield Allocation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Purpose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Pre-deployment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Up to 80% of uncommitted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Yield while sourcing deals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Active deployment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$2M minimum reserve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Ongoing yield + liquidity buffer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Post-deployment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Follow-on reserve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Dry powder for winners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</a:tbl>
          </a:graphicData>
        </a:graphic>
      </p:graphicFrame>
      <p:sp>
        <p:nvSpPr>
          <p:cNvPr id="9" name="Shape 5"/>
          <p:cNvSpPr/>
          <p:nvPr/>
        </p:nvSpPr>
        <p:spPr>
          <a:xfrm>
            <a:off x="502920" y="3291840"/>
            <a:ext cx="3840480" cy="914400"/>
          </a:xfrm>
          <a:prstGeom prst="roundRect">
            <a:avLst>
              <a:gd name="adj" fmla="val 8000"/>
            </a:avLst>
          </a:prstGeom>
          <a:solidFill>
            <a:srgbClr val="152238"/>
          </a:solidFill>
          <a:ln/>
        </p:spPr>
      </p:sp>
      <p:sp>
        <p:nvSpPr>
          <p:cNvPr id="10" name="Text 6"/>
          <p:cNvSpPr/>
          <p:nvPr/>
        </p:nvSpPr>
        <p:spPr>
          <a:xfrm>
            <a:off x="685800" y="3364992"/>
            <a:ext cx="34747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Expected yield</a:t>
            </a:r>
            <a:endParaRPr lang="en-US" sz="900" dirty="0"/>
          </a:p>
        </p:txBody>
      </p:sp>
      <p:sp>
        <p:nvSpPr>
          <p:cNvPr id="11" name="Text 7"/>
          <p:cNvSpPr/>
          <p:nvPr/>
        </p:nvSpPr>
        <p:spPr>
          <a:xfrm>
            <a:off x="685800" y="3584448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~$2.5M</a:t>
            </a:r>
            <a:endParaRPr lang="en-US" sz="2800" dirty="0"/>
          </a:p>
        </p:txBody>
      </p:sp>
      <p:sp>
        <p:nvSpPr>
          <p:cNvPr id="12" name="Text 8"/>
          <p:cNvSpPr/>
          <p:nvPr/>
        </p:nvSpPr>
        <p:spPr>
          <a:xfrm>
            <a:off x="685800" y="3977640"/>
            <a:ext cx="34747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 fund life (10% modeled conservatively)</a:t>
            </a:r>
            <a:endParaRPr lang="en-US" sz="800" dirty="0"/>
          </a:p>
        </p:txBody>
      </p:sp>
      <p:sp>
        <p:nvSpPr>
          <p:cNvPr id="13" name="Shape 9"/>
          <p:cNvSpPr/>
          <p:nvPr/>
        </p:nvSpPr>
        <p:spPr>
          <a:xfrm>
            <a:off x="4800600" y="3291840"/>
            <a:ext cx="3840480" cy="914400"/>
          </a:xfrm>
          <a:prstGeom prst="roundRect">
            <a:avLst>
              <a:gd name="adj" fmla="val 8000"/>
            </a:avLst>
          </a:prstGeom>
          <a:solidFill>
            <a:srgbClr val="152238"/>
          </a:solidFill>
          <a:ln/>
        </p:spPr>
      </p:sp>
      <p:sp>
        <p:nvSpPr>
          <p:cNvPr id="14" name="Text 10"/>
          <p:cNvSpPr/>
          <p:nvPr/>
        </p:nvSpPr>
        <p:spPr>
          <a:xfrm>
            <a:off x="4983480" y="3364992"/>
            <a:ext cx="34747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LP benefit</a:t>
            </a:r>
            <a:endParaRPr lang="en-US" sz="900" dirty="0"/>
          </a:p>
        </p:txBody>
      </p:sp>
      <p:sp>
        <p:nvSpPr>
          <p:cNvPr id="15" name="Text 11"/>
          <p:cNvSpPr/>
          <p:nvPr/>
        </p:nvSpPr>
        <p:spPr>
          <a:xfrm>
            <a:off x="4983480" y="3584448"/>
            <a:ext cx="347472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Lower effective management cost
</a:t>
            </a:r>
            <a:pPr indent="0" marL="0">
              <a:buNone/>
            </a:pPr>
            <a:r>
              <a:rPr lang="en-US" sz="9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Extended runway • Downside protection</a:t>
            </a:r>
            <a:endParaRPr lang="en-US" sz="1000" dirty="0"/>
          </a:p>
          <a:p>
            <a:pPr indent="0" marL="0">
              <a:buNone/>
            </a:pPr>
            <a:r>
              <a:rPr lang="en-US" sz="9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Returns generated even before portfolio exits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8072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164592"/>
            <a:ext cx="8138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Projections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576072"/>
            <a:ext cx="1645920" cy="22860"/>
          </a:xfrm>
          <a:prstGeom prst="rect">
            <a:avLst/>
          </a:prstGeom>
          <a:solidFill>
            <a:srgbClr val="C9A84C"/>
          </a:solidFill>
          <a:ln/>
        </p:spPr>
      </p:sp>
      <p:sp>
        <p:nvSpPr>
          <p:cNvPr id="5" name="Text 3"/>
          <p:cNvSpPr/>
          <p:nvPr/>
        </p:nvSpPr>
        <p:spPr>
          <a:xfrm>
            <a:off x="502920" y="640080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 I: $10M deploying into 20 pre-seed startups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914400"/>
            <a:ext cx="8138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AI³ Dividend (Industry Baseline)</a:t>
            </a:r>
            <a:endParaRPr lang="en-US" sz="100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207008"/>
          <a:ext cx="813816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640080"/>
                <a:gridCol w="548640"/>
                <a:gridCol w="1188720"/>
                <a:gridCol w="1463040"/>
              </a:tblGrid>
              <a:tr h="219456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Outcome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Co.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Avg Multiple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Gross Return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loss (0x)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65%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13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0x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Partial (1–5x)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25%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3x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$6,000,000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Strong (5–10x)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7x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$2,800,000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Outlier (10x+)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15x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$6,000,000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  <p:sp>
        <p:nvSpPr>
          <p:cNvPr id="8" name="Text 5"/>
          <p:cNvSpPr/>
          <p:nvPr/>
        </p:nvSpPr>
        <p:spPr>
          <a:xfrm>
            <a:off x="502920" y="2377440"/>
            <a:ext cx="4572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 LP MOIC: 1.5x  |  Net IRR: ~4–5%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5029200" y="2377440"/>
            <a:ext cx="3657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(aligns with median VC fund, Cambridge Associates)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502920" y="2743200"/>
            <a:ext cx="8138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AI³ Dividend (Base Case)</a:t>
            </a:r>
            <a:endParaRPr lang="en-US" sz="1000" dirty="0"/>
          </a:p>
        </p:txBody>
      </p:sp>
      <p:graphicFrame>
        <p:nvGraphicFramePr>
          <p:cNvPr id="19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3035808"/>
          <a:ext cx="813816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640080"/>
                <a:gridCol w="548640"/>
                <a:gridCol w="1188720"/>
                <a:gridCol w="1463040"/>
              </a:tblGrid>
              <a:tr h="219456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Outcome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Co.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Avg Multiple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Gross Return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5C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loss (0x)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45%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9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0x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Partial (1–5x)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35%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3.5x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$9,800,000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Strong (5–10x)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12%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8x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$6,400,000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F33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Outlier (10x+)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8%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00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20x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800" b="1" dirty="0">
                          <a:solidFill>
                            <a:srgbClr val="C9A84C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$16,000,000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502920" y="4206240"/>
            <a:ext cx="4114800" cy="411480"/>
          </a:xfrm>
          <a:prstGeom prst="roundRect">
            <a:avLst>
              <a:gd name="adj" fmla="val 13333"/>
            </a:avLst>
          </a:prstGeom>
          <a:solidFill>
            <a:srgbClr val="152238"/>
          </a:solidFill>
          <a:ln/>
        </p:spPr>
      </p:sp>
      <p:sp>
        <p:nvSpPr>
          <p:cNvPr id="13" name="Text 9"/>
          <p:cNvSpPr/>
          <p:nvPr/>
        </p:nvSpPr>
        <p:spPr>
          <a:xfrm>
            <a:off x="594360" y="4206240"/>
            <a:ext cx="3931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 LP MOIC: </a:t>
            </a:r>
            <a:pPr indent="0" marL="0">
              <a:buNone/>
            </a:pPr>
            <a:r>
              <a:rPr lang="en-US" sz="14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2.7x</a:t>
            </a:r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|  Net IRR: </a:t>
            </a:r>
            <a:pPr indent="0" marL="0">
              <a:buNone/>
            </a:pPr>
            <a:r>
              <a:rPr lang="en-US" sz="1400" b="1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12–15%</a:t>
            </a:r>
            <a:endParaRPr lang="en-US" sz="1000" dirty="0"/>
          </a:p>
        </p:txBody>
      </p:sp>
      <p:sp>
        <p:nvSpPr>
          <p:cNvPr id="14" name="Text 10"/>
          <p:cNvSpPr/>
          <p:nvPr/>
        </p:nvSpPr>
        <p:spPr>
          <a:xfrm>
            <a:off x="4800600" y="4251960"/>
            <a:ext cx="3840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7A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K2Yield adds ~$2.5M in yield returns on top of portfolio returns.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Fininverse Fund I - LP Presentation v2</dc:title>
  <dc:subject>PptxGenJS Presentation</dc:subject>
  <dc:creator>Fininverse Management LLC</dc:creator>
  <cp:lastModifiedBy>Fininverse Management LLC</cp:lastModifiedBy>
  <cp:revision>1</cp:revision>
  <dcterms:created xsi:type="dcterms:W3CDTF">2026-03-26T20:54:40Z</dcterms:created>
  <dcterms:modified xsi:type="dcterms:W3CDTF">2026-03-26T20:54:40Z</dcterms:modified>
</cp:coreProperties>
</file>